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" ContentType="image/tiff"/>
  <Default Extension="tiff" ContentType="image/tiff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1" r:id="rId1"/>
  </p:sldMasterIdLst>
  <p:notesMasterIdLst>
    <p:notesMasterId r:id="rId20"/>
  </p:notesMasterIdLst>
  <p:sldIdLst>
    <p:sldId id="263" r:id="rId2"/>
    <p:sldId id="257" r:id="rId3"/>
    <p:sldId id="269" r:id="rId4"/>
    <p:sldId id="270" r:id="rId5"/>
    <p:sldId id="271" r:id="rId6"/>
    <p:sldId id="281" r:id="rId7"/>
    <p:sldId id="272" r:id="rId8"/>
    <p:sldId id="273" r:id="rId9"/>
    <p:sldId id="274" r:id="rId10"/>
    <p:sldId id="275" r:id="rId11"/>
    <p:sldId id="996" r:id="rId12"/>
    <p:sldId id="998" r:id="rId13"/>
    <p:sldId id="999" r:id="rId14"/>
    <p:sldId id="1000" r:id="rId15"/>
    <p:sldId id="278" r:id="rId16"/>
    <p:sldId id="1001" r:id="rId17"/>
    <p:sldId id="279" r:id="rId18"/>
    <p:sldId id="1002" r:id="rId1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Office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004070"/>
    <a:srgbClr val="00AC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646"/>
    <p:restoredTop sz="94762"/>
  </p:normalViewPr>
  <p:slideViewPr>
    <p:cSldViewPr snapToGrid="0" snapToObjects="1">
      <p:cViewPr varScale="1">
        <p:scale>
          <a:sx n="117" d="100"/>
          <a:sy n="117" d="100"/>
        </p:scale>
        <p:origin x="1856" y="16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1C89B6-0167-0549-A9D3-815C20C90D38}" type="datetimeFigureOut">
              <a:rPr lang="en-US" smtClean="0"/>
              <a:t>5/25/21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430F75-B5EC-044F-A636-30352D0A13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837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5320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4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7.png"/><Relationship Id="rId7" Type="http://schemas.openxmlformats.org/officeDocument/2006/relationships/image" Target="../media/image5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11.png"/><Relationship Id="rId4" Type="http://schemas.openxmlformats.org/officeDocument/2006/relationships/image" Target="../media/image8.png"/><Relationship Id="rId9" Type="http://schemas.openxmlformats.org/officeDocument/2006/relationships/image" Target="../media/image7.png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7.png"/><Relationship Id="rId7" Type="http://schemas.openxmlformats.org/officeDocument/2006/relationships/image" Target="../media/image5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11.png"/><Relationship Id="rId4" Type="http://schemas.openxmlformats.org/officeDocument/2006/relationships/image" Target="../media/image8.png"/><Relationship Id="rId9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NM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 userDrawn="1"/>
        </p:nvSpPr>
        <p:spPr>
          <a:xfrm>
            <a:off x="1" y="1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5" name="Picture 24"/>
          <p:cNvPicPr>
            <a:picLocks noChangeAspect="1"/>
          </p:cNvPicPr>
          <p:nvPr userDrawn="1"/>
        </p:nvPicPr>
        <p:blipFill rotWithShape="1">
          <a:blip r:embed="rId2" cstate="email">
            <a:alphaModFix amt="3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5674179" cy="5427879"/>
          </a:xfrm>
          <a:prstGeom prst="rect">
            <a:avLst/>
          </a:prstGeom>
        </p:spPr>
      </p:pic>
      <p:sp>
        <p:nvSpPr>
          <p:cNvPr id="27" name="Rectangle 26"/>
          <p:cNvSpPr/>
          <p:nvPr userDrawn="1"/>
        </p:nvSpPr>
        <p:spPr>
          <a:xfrm>
            <a:off x="1" y="1228440"/>
            <a:ext cx="9144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" name="Rectangle 27"/>
          <p:cNvSpPr/>
          <p:nvPr userDrawn="1"/>
        </p:nvSpPr>
        <p:spPr>
          <a:xfrm>
            <a:off x="5674180" y="1"/>
            <a:ext cx="1967594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5936223" y="432263"/>
            <a:ext cx="1455318" cy="562054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Rectangle 30"/>
          <p:cNvSpPr/>
          <p:nvPr userDrawn="1"/>
        </p:nvSpPr>
        <p:spPr>
          <a:xfrm>
            <a:off x="591934" y="2915631"/>
            <a:ext cx="1527812" cy="905163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2" name="Rectangle 31"/>
          <p:cNvSpPr/>
          <p:nvPr userDrawn="1"/>
        </p:nvSpPr>
        <p:spPr>
          <a:xfrm>
            <a:off x="2149358" y="2915631"/>
            <a:ext cx="1009479" cy="905163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3" name="Rectangle 32"/>
          <p:cNvSpPr/>
          <p:nvPr userDrawn="1"/>
        </p:nvSpPr>
        <p:spPr>
          <a:xfrm>
            <a:off x="3188449" y="2915631"/>
            <a:ext cx="2485730" cy="905163"/>
          </a:xfrm>
          <a:prstGeom prst="rect">
            <a:avLst/>
          </a:pr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5" name="TextBox 34"/>
          <p:cNvSpPr txBox="1"/>
          <p:nvPr userDrawn="1"/>
        </p:nvSpPr>
        <p:spPr>
          <a:xfrm>
            <a:off x="525308" y="5271934"/>
            <a:ext cx="16687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0" i="1" spc="225" dirty="0">
                <a:solidFill>
                  <a:srgbClr val="00ACD9"/>
                </a:solidFill>
                <a:latin typeface="Calibri" charset="0"/>
                <a:ea typeface="Calibri" charset="0"/>
                <a:cs typeface="Calibri" charset="0"/>
              </a:rPr>
              <a:t>PRESENTED BY</a:t>
            </a:r>
          </a:p>
        </p:txBody>
      </p:sp>
      <p:pic>
        <p:nvPicPr>
          <p:cNvPr id="39" name="Picture 38"/>
          <p:cNvPicPr>
            <a:picLocks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934" y="5910132"/>
            <a:ext cx="7049838" cy="365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15761" y="1228440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" y="1228440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25309" y="5559098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74180" y="6488668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3" name="Picture 42"/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1932" y="5885658"/>
            <a:ext cx="461762" cy="134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Picture 43"/>
          <p:cNvPicPr>
            <a:picLocks noChangeAspect="1"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9528" y="5872133"/>
            <a:ext cx="582240" cy="14670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39852" cy="365125"/>
          </a:xfrm>
        </p:spPr>
        <p:txBody>
          <a:bodyPr/>
          <a:lstStyle/>
          <a:p>
            <a:fld id="{BD401753-24C1-CD4E-BD1A-E1FE126B76E2}" type="datetime1">
              <a:rPr lang="en-US" smtClean="0"/>
              <a:t>5/25/21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383344" y="6459791"/>
            <a:ext cx="314548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3" name="Rectangle 22"/>
          <p:cNvSpPr/>
          <p:nvPr userDrawn="1"/>
        </p:nvSpPr>
        <p:spPr>
          <a:xfrm>
            <a:off x="5674180" y="1363919"/>
            <a:ext cx="1967594" cy="1421017"/>
          </a:xfrm>
          <a:prstGeom prst="rect">
            <a:avLst/>
          </a:prstGeom>
          <a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2" name="TextBox 21"/>
          <p:cNvSpPr txBox="1"/>
          <p:nvPr userDrawn="1"/>
        </p:nvSpPr>
        <p:spPr>
          <a:xfrm>
            <a:off x="7695526" y="6094148"/>
            <a:ext cx="139992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450" b="0" i="0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45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45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504">
          <p15:clr>
            <a:srgbClr val="FBAE40"/>
          </p15:clr>
        </p15:guide>
        <p15:guide id="3" orient="horz" pos="2160" userDrawn="1">
          <p15:clr>
            <a:srgbClr val="FBAE40"/>
          </p15:clr>
        </p15:guide>
        <p15:guide id="4" pos="378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NM Section 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 cstate="email">
            <a:alphaModFix amt="3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"/>
            <a:ext cx="9144000" cy="874708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7"/>
            <a:ext cx="3029221" cy="874708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" y="3112603"/>
            <a:ext cx="9144000" cy="1695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98021" y="3112607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98023" y="5064549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5663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30A8737-9ED8-534E-AB64-824F3EF1F57B}" type="datetime1">
              <a:rPr lang="en-US" smtClean="0"/>
              <a:t>5/25/21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9220" y="6488667"/>
            <a:ext cx="1967594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486561" y="6459791"/>
            <a:ext cx="417765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" y="3112607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7" name="Picture 6"/>
          <p:cNvPicPr>
            <a:picLocks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29221" y="4893381"/>
            <a:ext cx="6114782" cy="6363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A Section 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 cstate="email">
            <a:alphaModFix amt="3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9144000" cy="4957019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" y="3112603"/>
            <a:ext cx="9144000" cy="1695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98021" y="3112607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98023" y="5064549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5663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30A8737-9ED8-534E-AB64-824F3EF1F57B}" type="datetime1">
              <a:rPr lang="en-US" smtClean="0"/>
              <a:t>5/25/21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9220" y="6488667"/>
            <a:ext cx="1967594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486561" y="6459791"/>
            <a:ext cx="417765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" y="3112607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7" name="Picture 6"/>
          <p:cNvPicPr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29221" y="4893381"/>
            <a:ext cx="6114782" cy="6363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3098015" cy="49570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onten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15987" y="223728"/>
            <a:ext cx="7543800" cy="5702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48715" y="6485919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21CFFC65-F19B-E241-BA7B-613451C4E80D}" type="datetime1">
              <a:rPr lang="en-US" smtClean="0"/>
              <a:t>5/25/21</a:t>
            </a:fld>
            <a:endParaRPr lang="en-US" dirty="0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40" y="6485919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all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713" y="445606"/>
            <a:ext cx="438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000000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330615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3" name="Picture 12"/>
          <p:cNvPicPr>
            <a:picLocks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5687176" y="3401175"/>
            <a:ext cx="6857999" cy="55658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 rot="5400000">
            <a:off x="168575" y="318897"/>
            <a:ext cx="685800" cy="48006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/>
          <p:cNvSpPr/>
          <p:nvPr userDrawn="1"/>
        </p:nvSpPr>
        <p:spPr>
          <a:xfrm>
            <a:off x="8461829" y="321774"/>
            <a:ext cx="682171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4" name="Picture 23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8542982" y="380825"/>
            <a:ext cx="262128" cy="2499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Only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 rot="5400000">
            <a:off x="168575" y="318897"/>
            <a:ext cx="685800" cy="48006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15987" y="223728"/>
            <a:ext cx="7543800" cy="5702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48715" y="6485919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00D275FE-4322-F945-984E-F69B89073389}" type="datetime1">
              <a:rPr lang="en-US" smtClean="0"/>
              <a:t>5/25/21</a:t>
            </a:fld>
            <a:endParaRPr lang="en-US" dirty="0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40" y="6485919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all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713" y="445606"/>
            <a:ext cx="438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000000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Picture 12"/>
          <p:cNvPicPr>
            <a:picLocks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5687176" y="3401175"/>
            <a:ext cx="6857999" cy="55658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>
            <a:off x="8461829" y="321774"/>
            <a:ext cx="682171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3" name="Picture 22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8542982" y="380825"/>
            <a:ext cx="262128" cy="2499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 Layou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48715" y="6485919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2E058465-9237-E546-85F0-B7E7FAA43EBF}" type="datetime1">
              <a:rPr lang="en-US" smtClean="0"/>
              <a:t>5/25/21</a:t>
            </a:fld>
            <a:endParaRPr lang="en-US" dirty="0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40" y="6485919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all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713" y="445606"/>
            <a:ext cx="438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000000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Picture 12"/>
          <p:cNvPicPr>
            <a:picLocks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5687176" y="3401175"/>
            <a:ext cx="6857999" cy="55658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 rot="5400000">
            <a:off x="168575" y="318897"/>
            <a:ext cx="685800" cy="48006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8461829" y="321774"/>
            <a:ext cx="682171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8542982" y="380825"/>
            <a:ext cx="262128" cy="2499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A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 userDrawn="1"/>
        </p:nvSpPr>
        <p:spPr>
          <a:xfrm>
            <a:off x="1" y="1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5" name="Picture 24"/>
          <p:cNvPicPr>
            <a:picLocks noChangeAspect="1"/>
          </p:cNvPicPr>
          <p:nvPr userDrawn="1"/>
        </p:nvPicPr>
        <p:blipFill rotWithShape="1">
          <a:blip r:embed="rId2" cstate="email">
            <a:alphaModFix amt="3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4208"/>
            <a:ext cx="5674179" cy="3433209"/>
          </a:xfrm>
          <a:prstGeom prst="rect">
            <a:avLst/>
          </a:prstGeom>
        </p:spPr>
      </p:pic>
      <p:sp>
        <p:nvSpPr>
          <p:cNvPr id="27" name="Rectangle 26"/>
          <p:cNvSpPr/>
          <p:nvPr userDrawn="1"/>
        </p:nvSpPr>
        <p:spPr>
          <a:xfrm>
            <a:off x="1" y="1228440"/>
            <a:ext cx="9144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" name="Rectangle 27"/>
          <p:cNvSpPr/>
          <p:nvPr userDrawn="1"/>
        </p:nvSpPr>
        <p:spPr>
          <a:xfrm>
            <a:off x="5674180" y="1"/>
            <a:ext cx="1967594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5936223" y="432263"/>
            <a:ext cx="1455318" cy="562054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Rectangle 30"/>
          <p:cNvSpPr/>
          <p:nvPr userDrawn="1"/>
        </p:nvSpPr>
        <p:spPr>
          <a:xfrm>
            <a:off x="591934" y="2915631"/>
            <a:ext cx="1527812" cy="905163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2" name="Rectangle 31"/>
          <p:cNvSpPr/>
          <p:nvPr userDrawn="1"/>
        </p:nvSpPr>
        <p:spPr>
          <a:xfrm>
            <a:off x="2149358" y="2915631"/>
            <a:ext cx="1009479" cy="905163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3" name="Rectangle 32"/>
          <p:cNvSpPr/>
          <p:nvPr userDrawn="1"/>
        </p:nvSpPr>
        <p:spPr>
          <a:xfrm>
            <a:off x="3188449" y="2915631"/>
            <a:ext cx="2485730" cy="905163"/>
          </a:xfrm>
          <a:prstGeom prst="rect">
            <a:avLst/>
          </a:pr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5" name="TextBox 34"/>
          <p:cNvSpPr txBox="1"/>
          <p:nvPr userDrawn="1"/>
        </p:nvSpPr>
        <p:spPr>
          <a:xfrm>
            <a:off x="525308" y="5271934"/>
            <a:ext cx="16687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0" i="1" spc="225" dirty="0">
                <a:solidFill>
                  <a:srgbClr val="00ACD9"/>
                </a:solidFill>
                <a:latin typeface="Calibri" charset="0"/>
                <a:ea typeface="Calibri" charset="0"/>
                <a:cs typeface="Calibri" charset="0"/>
              </a:rPr>
              <a:t>PRESENTED BY</a:t>
            </a:r>
          </a:p>
        </p:txBody>
      </p:sp>
      <p:pic>
        <p:nvPicPr>
          <p:cNvPr id="39" name="Picture 38"/>
          <p:cNvPicPr>
            <a:picLocks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934" y="5910132"/>
            <a:ext cx="7049838" cy="365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15761" y="1228440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" y="1228440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25309" y="5559098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74180" y="6488668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3" name="Picture 42"/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1932" y="5885658"/>
            <a:ext cx="461762" cy="134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Picture 43"/>
          <p:cNvPicPr>
            <a:picLocks noChangeAspect="1"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9528" y="5872133"/>
            <a:ext cx="582240" cy="14670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39852" cy="365125"/>
          </a:xfrm>
        </p:spPr>
        <p:txBody>
          <a:bodyPr/>
          <a:lstStyle/>
          <a:p>
            <a:fld id="{BD401753-24C1-CD4E-BD1A-E1FE126B76E2}" type="datetime1">
              <a:rPr lang="en-US" smtClean="0"/>
              <a:t>5/25/21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383344" y="6459791"/>
            <a:ext cx="314548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3" name="Rectangle 22"/>
          <p:cNvSpPr/>
          <p:nvPr userDrawn="1"/>
        </p:nvSpPr>
        <p:spPr>
          <a:xfrm>
            <a:off x="5674180" y="1363919"/>
            <a:ext cx="1967594" cy="1421017"/>
          </a:xfrm>
          <a:prstGeom prst="rect">
            <a:avLst/>
          </a:prstGeom>
          <a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2" name="TextBox 21"/>
          <p:cNvSpPr txBox="1"/>
          <p:nvPr userDrawn="1"/>
        </p:nvSpPr>
        <p:spPr>
          <a:xfrm>
            <a:off x="7695526" y="6094148"/>
            <a:ext cx="139992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450" b="0" i="0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45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45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504">
          <p15:clr>
            <a:srgbClr val="FBAE40"/>
          </p15:clr>
        </p15:guide>
        <p15:guide id="3" orient="horz" pos="2160">
          <p15:clr>
            <a:srgbClr val="FBAE40"/>
          </p15:clr>
        </p15:guide>
        <p15:guide id="4" pos="378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NM 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" y="0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 cstate="email">
            <a:alphaModFix amt="3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9144000" cy="8747085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" y="3112607"/>
            <a:ext cx="9144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2945674" y="0"/>
            <a:ext cx="6198329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98021" y="3112607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98023" y="5064549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06296" cy="365125"/>
          </a:xfrm>
        </p:spPr>
        <p:txBody>
          <a:bodyPr/>
          <a:lstStyle/>
          <a:p>
            <a:fld id="{E30A8737-9ED8-534E-AB64-824F3EF1F57B}" type="datetime1">
              <a:rPr lang="en-US" smtClean="0"/>
              <a:t>5/25/21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45674" y="6488667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383344" y="6459791"/>
            <a:ext cx="314548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" y="3112607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7" name="Picture 6"/>
          <p:cNvPicPr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45674" y="4893381"/>
            <a:ext cx="6198326" cy="457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A 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" y="0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 cstate="email">
            <a:alphaModFix amt="4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4209"/>
            <a:ext cx="9144000" cy="5345279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" y="3112607"/>
            <a:ext cx="9144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2945674" y="0"/>
            <a:ext cx="6198329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98021" y="3112607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98023" y="5064549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06296" cy="365125"/>
          </a:xfrm>
        </p:spPr>
        <p:txBody>
          <a:bodyPr/>
          <a:lstStyle/>
          <a:p>
            <a:fld id="{E30A8737-9ED8-534E-AB64-824F3EF1F57B}" type="datetime1">
              <a:rPr lang="en-US" smtClean="0"/>
              <a:t>5/25/21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45674" y="6488667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383344" y="6459791"/>
            <a:ext cx="314548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" y="3112607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7" name="Picture 6"/>
          <p:cNvPicPr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45674" y="4893381"/>
            <a:ext cx="6198326" cy="457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E40A0-BA3A-E44B-A6F9-7A1F916D77D1}" type="datetime1">
              <a:rPr lang="en-US" smtClean="0"/>
              <a:t>5/25/21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5E2EC-3A15-B94B-9602-395D7423BE9F}" type="datetime1">
              <a:rPr lang="en-US" smtClean="0"/>
              <a:t>5/25/21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E153A-A236-9B4D-A0F1-DA988CDD6E09}" type="datetime1">
              <a:rPr lang="en-US" smtClean="0"/>
              <a:t>5/25/21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M Title Slide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" y="1228439"/>
            <a:ext cx="9144000" cy="1690255"/>
          </a:xfrm>
          <a:prstGeom prst="rect">
            <a:avLst/>
          </a:prstGeom>
          <a:solidFill>
            <a:schemeClr val="tx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2" cstate="email">
            <a:alphaModFix amt="3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74179" y="2915624"/>
            <a:ext cx="3469822" cy="4782754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5674180" y="0"/>
            <a:ext cx="1967594" cy="6858000"/>
          </a:xfrm>
          <a:prstGeom prst="rect">
            <a:avLst/>
          </a:prstGeom>
          <a:solidFill>
            <a:srgbClr val="00ACD9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515761" y="1228439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16920" y="5567486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59792"/>
            <a:ext cx="756630" cy="365125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9BB4F62A-F143-0E44-AD26-04E6D9F03BB4}" type="datetime1">
              <a:rPr lang="en-US" smtClean="0"/>
              <a:t>5/25/21</a:t>
            </a:fld>
            <a:endParaRPr lang="en-US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74180" y="6459792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5893746" y="388060"/>
            <a:ext cx="1569767" cy="606255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Rectangle 18"/>
          <p:cNvSpPr/>
          <p:nvPr/>
        </p:nvSpPr>
        <p:spPr>
          <a:xfrm>
            <a:off x="1" y="1228439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" name="TextBox 23"/>
          <p:cNvSpPr txBox="1"/>
          <p:nvPr/>
        </p:nvSpPr>
        <p:spPr>
          <a:xfrm>
            <a:off x="525308" y="5336654"/>
            <a:ext cx="16687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i="1" spc="225" dirty="0">
                <a:solidFill>
                  <a:srgbClr val="00ACD9"/>
                </a:solidFill>
              </a:rPr>
              <a:t>PRESENTED BY</a:t>
            </a:r>
          </a:p>
        </p:txBody>
      </p:sp>
      <p:pic>
        <p:nvPicPr>
          <p:cNvPr id="40" name="Picture 39"/>
          <p:cNvPicPr>
            <a:picLocks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934" y="5934370"/>
            <a:ext cx="7049838" cy="36576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2728" y="5905621"/>
            <a:ext cx="447351" cy="129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Picture 41"/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9528" y="5880651"/>
            <a:ext cx="610223" cy="153757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Rectangle 43"/>
          <p:cNvSpPr/>
          <p:nvPr userDrawn="1"/>
        </p:nvSpPr>
        <p:spPr>
          <a:xfrm>
            <a:off x="591934" y="2915631"/>
            <a:ext cx="1527812" cy="905163"/>
          </a:xfrm>
          <a:prstGeom prst="rect">
            <a:avLst/>
          </a:prstGeom>
          <a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5" name="Rectangle 44"/>
          <p:cNvSpPr/>
          <p:nvPr userDrawn="1"/>
        </p:nvSpPr>
        <p:spPr>
          <a:xfrm>
            <a:off x="2149358" y="2915631"/>
            <a:ext cx="1009479" cy="905163"/>
          </a:xfrm>
          <a:prstGeom prst="rect">
            <a:avLst/>
          </a:prstGeom>
          <a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6" name="Rectangle 45"/>
          <p:cNvSpPr/>
          <p:nvPr userDrawn="1"/>
        </p:nvSpPr>
        <p:spPr>
          <a:xfrm>
            <a:off x="3188449" y="2915631"/>
            <a:ext cx="2485730" cy="905163"/>
          </a:xfrm>
          <a:prstGeom prst="rect">
            <a:avLst/>
          </a:prstGeom>
          <a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7" name="Rectangle 46"/>
          <p:cNvSpPr/>
          <p:nvPr userDrawn="1"/>
        </p:nvSpPr>
        <p:spPr>
          <a:xfrm>
            <a:off x="5674180" y="1363919"/>
            <a:ext cx="1967594" cy="1421017"/>
          </a:xfrm>
          <a:prstGeom prst="rect">
            <a:avLst/>
          </a:prstGeom>
          <a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TextBox 19"/>
          <p:cNvSpPr txBox="1"/>
          <p:nvPr userDrawn="1"/>
        </p:nvSpPr>
        <p:spPr>
          <a:xfrm>
            <a:off x="7695526" y="6094148"/>
            <a:ext cx="139992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45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45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45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A Title Slide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" y="1228439"/>
            <a:ext cx="9144000" cy="1690255"/>
          </a:xfrm>
          <a:prstGeom prst="rect">
            <a:avLst/>
          </a:prstGeom>
          <a:solidFill>
            <a:schemeClr val="tx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2" cstate="email">
            <a:alphaModFix amt="39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666"/>
          <a:stretch/>
        </p:blipFill>
        <p:spPr>
          <a:xfrm>
            <a:off x="5674179" y="2915630"/>
            <a:ext cx="3469822" cy="2931937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5674180" y="0"/>
            <a:ext cx="1967594" cy="6858000"/>
          </a:xfrm>
          <a:prstGeom prst="rect">
            <a:avLst/>
          </a:prstGeom>
          <a:solidFill>
            <a:srgbClr val="00ACD9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515761" y="1228439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16920" y="5567486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59792"/>
            <a:ext cx="756630" cy="365125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9BB4F62A-F143-0E44-AD26-04E6D9F03BB4}" type="datetime1">
              <a:rPr lang="en-US" smtClean="0"/>
              <a:t>5/25/21</a:t>
            </a:fld>
            <a:endParaRPr lang="en-US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74180" y="6459792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5893746" y="388060"/>
            <a:ext cx="1569767" cy="606255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Rectangle 18"/>
          <p:cNvSpPr/>
          <p:nvPr/>
        </p:nvSpPr>
        <p:spPr>
          <a:xfrm>
            <a:off x="1" y="1228439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" name="TextBox 23"/>
          <p:cNvSpPr txBox="1"/>
          <p:nvPr/>
        </p:nvSpPr>
        <p:spPr>
          <a:xfrm>
            <a:off x="525308" y="5336654"/>
            <a:ext cx="16687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i="1" spc="225" dirty="0">
                <a:solidFill>
                  <a:srgbClr val="00ACD9"/>
                </a:solidFill>
              </a:rPr>
              <a:t>PRESENTED BY</a:t>
            </a:r>
          </a:p>
        </p:txBody>
      </p:sp>
      <p:pic>
        <p:nvPicPr>
          <p:cNvPr id="40" name="Picture 39"/>
          <p:cNvPicPr>
            <a:picLocks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934" y="5934370"/>
            <a:ext cx="7049838" cy="36576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2728" y="5905621"/>
            <a:ext cx="447351" cy="129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Picture 41"/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9528" y="5880651"/>
            <a:ext cx="610223" cy="153757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Rectangle 43"/>
          <p:cNvSpPr/>
          <p:nvPr userDrawn="1"/>
        </p:nvSpPr>
        <p:spPr>
          <a:xfrm>
            <a:off x="591934" y="2915631"/>
            <a:ext cx="1527812" cy="905163"/>
          </a:xfrm>
          <a:prstGeom prst="rect">
            <a:avLst/>
          </a:prstGeom>
          <a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5" name="Rectangle 44"/>
          <p:cNvSpPr/>
          <p:nvPr userDrawn="1"/>
        </p:nvSpPr>
        <p:spPr>
          <a:xfrm>
            <a:off x="2149358" y="2915631"/>
            <a:ext cx="1009479" cy="905163"/>
          </a:xfrm>
          <a:prstGeom prst="rect">
            <a:avLst/>
          </a:prstGeom>
          <a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6" name="Rectangle 45"/>
          <p:cNvSpPr/>
          <p:nvPr userDrawn="1"/>
        </p:nvSpPr>
        <p:spPr>
          <a:xfrm>
            <a:off x="3188449" y="2915631"/>
            <a:ext cx="2485730" cy="905163"/>
          </a:xfrm>
          <a:prstGeom prst="rect">
            <a:avLst/>
          </a:prstGeom>
          <a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7" name="Rectangle 46"/>
          <p:cNvSpPr/>
          <p:nvPr userDrawn="1"/>
        </p:nvSpPr>
        <p:spPr>
          <a:xfrm>
            <a:off x="5674180" y="1363919"/>
            <a:ext cx="1967594" cy="1421017"/>
          </a:xfrm>
          <a:prstGeom prst="rect">
            <a:avLst/>
          </a:prstGeom>
          <a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TextBox 19"/>
          <p:cNvSpPr txBox="1"/>
          <p:nvPr userDrawn="1"/>
        </p:nvSpPr>
        <p:spPr>
          <a:xfrm>
            <a:off x="7695526" y="6094148"/>
            <a:ext cx="139992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45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45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45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0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 rot="5400000">
            <a:off x="167891" y="318897"/>
            <a:ext cx="685800" cy="48006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2051" y="215415"/>
            <a:ext cx="7543800" cy="5702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2051" y="1429236"/>
            <a:ext cx="7543800" cy="343363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8715" y="6485919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E30A8737-9ED8-534E-AB64-824F3EF1F57B}" type="datetime1">
              <a:rPr lang="en-US" smtClean="0"/>
              <a:pPr/>
              <a:t>5/25/21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40" y="6485919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714" y="437293"/>
            <a:ext cx="4380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8461829" y="321774"/>
            <a:ext cx="682171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8542982" y="380825"/>
            <a:ext cx="262128" cy="2499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/>
          <p:cNvPicPr>
            <a:picLocks/>
          </p:cNvPicPr>
          <p:nvPr/>
        </p:nvPicPr>
        <p:blipFill rotWithShape="1"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5687176" y="3401175"/>
            <a:ext cx="6857999" cy="55658"/>
          </a:xfrm>
          <a:prstGeom prst="rect">
            <a:avLst/>
          </a:prstGeom>
        </p:spPr>
      </p:pic>
      <p:pic>
        <p:nvPicPr>
          <p:cNvPr id="16" name="Picture 15"/>
          <p:cNvPicPr>
            <a:picLocks/>
          </p:cNvPicPr>
          <p:nvPr userDrawn="1"/>
        </p:nvPicPr>
        <p:blipFill rotWithShape="1"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5687176" y="3401175"/>
            <a:ext cx="6857999" cy="55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7386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92" r:id="rId2"/>
    <p:sldLayoutId id="2147483683" r:id="rId3"/>
    <p:sldLayoutId id="2147483693" r:id="rId4"/>
    <p:sldLayoutId id="2147483684" r:id="rId5"/>
    <p:sldLayoutId id="2147483685" r:id="rId6"/>
    <p:sldLayoutId id="2147483686" r:id="rId7"/>
    <p:sldLayoutId id="2147483687" r:id="rId8"/>
    <p:sldLayoutId id="2147483694" r:id="rId9"/>
    <p:sldLayoutId id="2147483688" r:id="rId10"/>
    <p:sldLayoutId id="2147483695" r:id="rId11"/>
    <p:sldLayoutId id="2147483689" r:id="rId12"/>
    <p:sldLayoutId id="2147483690" r:id="rId13"/>
    <p:sldLayoutId id="2147483691" r:id="rId1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685749" rtl="0" eaLnBrk="1" latinLnBrk="0" hangingPunct="1">
        <a:lnSpc>
          <a:spcPct val="85000"/>
        </a:lnSpc>
        <a:spcBef>
          <a:spcPct val="0"/>
        </a:spcBef>
        <a:buNone/>
        <a:defRPr sz="2000" b="0" i="0" kern="1200" spc="75" baseline="0">
          <a:solidFill>
            <a:schemeClr val="bg1"/>
          </a:solidFill>
          <a:latin typeface="Gill Sans MT" charset="0"/>
          <a:ea typeface="Gill Sans MT" charset="0"/>
          <a:cs typeface="Gill Sans MT" charset="0"/>
        </a:defRPr>
      </a:lvl1pPr>
    </p:titleStyle>
    <p:bodyStyle>
      <a:lvl1pPr marL="68576" indent="-68576" algn="l" defTabSz="685749" rtl="0" eaLnBrk="1" latinLnBrk="0" hangingPunct="1">
        <a:lnSpc>
          <a:spcPct val="90000"/>
        </a:lnSpc>
        <a:spcBef>
          <a:spcPts val="900"/>
        </a:spcBef>
        <a:spcAft>
          <a:spcPts val="150"/>
        </a:spcAft>
        <a:buClr>
          <a:srgbClr val="00B0F0"/>
        </a:buClr>
        <a:buSzPct val="100000"/>
        <a:buFont typeface="Calibri" panose="020F0502020204030204" pitchFamily="34" charset="0"/>
        <a:buChar char=" "/>
        <a:defRPr sz="18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1pPr>
      <a:lvl2pPr marL="288015" indent="-137150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rgbClr val="00B0F0"/>
        </a:buClr>
        <a:buFont typeface="Calibri" pitchFamily="34" charset="0"/>
        <a:buChar char="◦"/>
        <a:defRPr sz="16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2pPr>
      <a:lvl3pPr marL="425165" indent="-137150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rgbClr val="00B0F0"/>
        </a:buClr>
        <a:buFont typeface="Calibri" pitchFamily="34" charset="0"/>
        <a:buChar char="◦"/>
        <a:defRPr sz="12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3pPr>
      <a:lvl4pPr marL="562314" indent="-137150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rgbClr val="00B0F0"/>
        </a:buClr>
        <a:buFont typeface="Calibri" pitchFamily="34" charset="0"/>
        <a:buChar char="◦"/>
        <a:defRPr sz="12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4pPr>
      <a:lvl5pPr marL="699464" indent="-137150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rgbClr val="00B0F0"/>
        </a:buClr>
        <a:buFont typeface="Calibri" pitchFamily="34" charset="0"/>
        <a:buChar char="◦"/>
        <a:defRPr sz="12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5pPr>
      <a:lvl6pPr marL="824939" indent="-171438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974928" indent="-171438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124916" indent="-171438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274906" indent="-171438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75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49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24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498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373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246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120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2995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0.png"/><Relationship Id="rId2" Type="http://schemas.openxmlformats.org/officeDocument/2006/relationships/image" Target="../media/image44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4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0.png"/><Relationship Id="rId3" Type="http://schemas.openxmlformats.org/officeDocument/2006/relationships/image" Target="../media/image47.jpeg"/><Relationship Id="rId7" Type="http://schemas.openxmlformats.org/officeDocument/2006/relationships/image" Target="../media/image48.jpeg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46.e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27.png"/><Relationship Id="rId9" Type="http://schemas.openxmlformats.org/officeDocument/2006/relationships/image" Target="../media/image4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9.png"/><Relationship Id="rId4" Type="http://schemas.openxmlformats.org/officeDocument/2006/relationships/image" Target="../media/image5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4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0.png"/><Relationship Id="rId2" Type="http://schemas.openxmlformats.org/officeDocument/2006/relationships/image" Target="../media/image490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60.png"/><Relationship Id="rId4" Type="http://schemas.openxmlformats.org/officeDocument/2006/relationships/image" Target="../media/image55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5.tiff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7" Type="http://schemas.openxmlformats.org/officeDocument/2006/relationships/image" Target="../media/image310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3.tif"/><Relationship Id="rId5" Type="http://schemas.openxmlformats.org/officeDocument/2006/relationships/image" Target="../media/image300.png"/><Relationship Id="rId4" Type="http://schemas.openxmlformats.org/officeDocument/2006/relationships/image" Target="../media/image29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5.jpeg"/><Relationship Id="rId7" Type="http://schemas.openxmlformats.org/officeDocument/2006/relationships/image" Target="../media/image38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7.jpeg"/><Relationship Id="rId5" Type="http://schemas.openxmlformats.org/officeDocument/2006/relationships/image" Target="../media/image32.jpeg"/><Relationship Id="rId4" Type="http://schemas.openxmlformats.org/officeDocument/2006/relationships/image" Target="../media/image3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7" Type="http://schemas.openxmlformats.org/officeDocument/2006/relationships/image" Target="../media/image410.png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00.png"/><Relationship Id="rId5" Type="http://schemas.openxmlformats.org/officeDocument/2006/relationships/image" Target="../media/image390.png"/><Relationship Id="rId4" Type="http://schemas.openxmlformats.org/officeDocument/2006/relationships/image" Target="../media/image38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ubtitle 14"/>
          <p:cNvSpPr>
            <a:spLocks noGrp="1"/>
          </p:cNvSpPr>
          <p:nvPr>
            <p:ph type="subTitle" idx="1"/>
          </p:nvPr>
        </p:nvSpPr>
        <p:spPr>
          <a:xfrm>
            <a:off x="525309" y="5559098"/>
            <a:ext cx="5181010" cy="1131069"/>
          </a:xfrm>
        </p:spPr>
        <p:txBody>
          <a:bodyPr>
            <a:normAutofit/>
          </a:bodyPr>
          <a:lstStyle/>
          <a:p>
            <a:r>
              <a:rPr lang="en-US" dirty="0"/>
              <a:t>Stefan P. Domino </a:t>
            </a:r>
          </a:p>
          <a:p>
            <a:r>
              <a:rPr lang="en-US" dirty="0"/>
              <a:t>Computational Thermal and Fluid Mechanics</a:t>
            </a:r>
          </a:p>
          <a:p>
            <a:r>
              <a:rPr lang="en-US" dirty="0"/>
              <a:t>Sandia National Laboratories </a:t>
            </a:r>
            <a:r>
              <a:rPr lang="de-DE" dirty="0"/>
              <a:t>SAND2018-4536 PE</a:t>
            </a:r>
            <a:endParaRPr lang="en-US"/>
          </a:p>
          <a:p>
            <a:endParaRPr lang="en-US" dirty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</a:t>
            </a:fld>
            <a:endParaRPr lang="en-US" dirty="0"/>
          </a:p>
        </p:txBody>
      </p:sp>
      <p:sp>
        <p:nvSpPr>
          <p:cNvPr id="6" name="Title 13"/>
          <p:cNvSpPr>
            <a:spLocks noGrp="1"/>
          </p:cNvSpPr>
          <p:nvPr>
            <p:ph type="ctrTitle"/>
          </p:nvPr>
        </p:nvSpPr>
        <p:spPr>
          <a:xfrm>
            <a:off x="515760" y="1228440"/>
            <a:ext cx="4831743" cy="1690255"/>
          </a:xfrm>
        </p:spPr>
        <p:txBody>
          <a:bodyPr/>
          <a:lstStyle/>
          <a:p>
            <a:r>
              <a:rPr lang="en-US" dirty="0"/>
              <a:t>Stanford ME469:</a:t>
            </a:r>
            <a:br>
              <a:rPr lang="en-US" dirty="0"/>
            </a:br>
            <a:r>
              <a:rPr lang="en-US" dirty="0"/>
              <a:t>Multiphysics Coupling</a:t>
            </a:r>
          </a:p>
        </p:txBody>
      </p:sp>
    </p:spTree>
    <p:extLst>
      <p:ext uri="{BB962C8B-B14F-4D97-AF65-F5344CB8AC3E}">
        <p14:creationId xmlns:p14="http://schemas.microsoft.com/office/powerpoint/2010/main" val="1234959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Box 1055"/>
          <p:cNvSpPr txBox="1">
            <a:spLocks noChangeArrowheads="1"/>
          </p:cNvSpPr>
          <p:nvPr/>
        </p:nvSpPr>
        <p:spPr bwMode="auto">
          <a:xfrm>
            <a:off x="5364462" y="4436277"/>
            <a:ext cx="228600" cy="228600"/>
          </a:xfrm>
          <a:prstGeom prst="rect">
            <a:avLst/>
          </a:prstGeom>
          <a:solidFill>
            <a:srgbClr val="FFFF00">
              <a:alpha val="79999"/>
            </a:srgbClr>
          </a:solidFill>
          <a:ln w="25400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1800"/>
              <a:t>                           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995578" cy="4623434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Steady, non-scattering Radiative Transport Equation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Irradiation (incoming),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Grey, diffuse boundary condition (given transmissivity, </a:t>
            </a:r>
            <a:r>
              <a:rPr lang="en-US" dirty="0">
                <a:latin typeface="symbol" charset="2"/>
              </a:rPr>
              <a:t>t</a:t>
            </a:r>
            <a:r>
              <a:rPr lang="en-US" dirty="0"/>
              <a:t>, emissivity </a:t>
            </a:r>
            <a:r>
              <a:rPr lang="en-US" dirty="0">
                <a:latin typeface="symbol" charset="2"/>
              </a:rPr>
              <a:t>e</a:t>
            </a:r>
            <a:r>
              <a:rPr lang="en-US" dirty="0"/>
              <a:t>, and reflectivity, </a:t>
            </a:r>
            <a:r>
              <a:rPr lang="en-US" dirty="0">
                <a:latin typeface="symbol" charset="2"/>
              </a:rPr>
              <a:t>r</a:t>
            </a:r>
          </a:p>
          <a:p>
            <a:pPr>
              <a:buFont typeface="Arial" charset="0"/>
              <a:buChar char="•"/>
            </a:pPr>
            <a:endParaRPr lang="en-US" dirty="0">
              <a:latin typeface="symbol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charset="2"/>
            </a:endParaRPr>
          </a:p>
          <a:p>
            <a:pPr>
              <a:buFont typeface="Arial" charset="0"/>
              <a:buChar char="•"/>
            </a:pPr>
            <a:r>
              <a:rPr lang="en-US" dirty="0">
                <a:latin typeface="symbol" charset="2"/>
              </a:rPr>
              <a:t> </a:t>
            </a:r>
            <a:r>
              <a:rPr lang="en-US" dirty="0"/>
              <a:t>With boundary condition,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2946829" y="4207784"/>
                <a:ext cx="2806419" cy="6127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𝐼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mr-I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𝜋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mr-IN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mr-I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𝜏𝜎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𝑒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4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𝜀𝜎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𝑇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4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𝜌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𝐻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6829" y="4207784"/>
                <a:ext cx="2806419" cy="612796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PMR/Thermal </a:t>
            </a:r>
            <a:r>
              <a:rPr lang="en-US" dirty="0"/>
              <a:t>Coupling Equations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10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946829" y="1706649"/>
                <a:ext cx="2806419" cy="7320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charset="0"/>
                            </a:rPr>
                            <m:t>𝑠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𝑗</m:t>
                          </m:r>
                        </m:sub>
                        <m:sup>
                          <m:r>
                            <a:rPr lang="en-US" i="1">
                              <a:latin typeface="Cambria Math" charset="0"/>
                            </a:rPr>
                            <m:t>𝑘</m:t>
                          </m:r>
                        </m:sup>
                      </m:sSubSup>
                      <m:f>
                        <m:fPr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mr-IN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𝐼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𝑘</m:t>
                              </m:r>
                            </m:sup>
                          </m:sSup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𝑎</m:t>
                          </m:r>
                        </m:sub>
                      </m:sSub>
                      <m:sSup>
                        <m:sSupPr>
                          <m:ctrlPr>
                            <a:rPr lang="mr-IN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𝐼</m:t>
                          </m:r>
                        </m:e>
                        <m:sup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𝑘</m:t>
                          </m:r>
                        </m:sup>
                      </m:sSup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𝜇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𝑎</m:t>
                          </m:r>
                        </m:sub>
                      </m:sSub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𝜎</m:t>
                      </m:r>
                      <m:f>
                        <m:fPr>
                          <m:ctrlPr>
                            <a:rPr lang="mr-IN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mr-IN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𝑇</m:t>
                              </m:r>
                            </m:e>
                            <m:sup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4</m:t>
                              </m:r>
                            </m:sup>
                          </m:sSup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𝜋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6829" y="1706649"/>
                <a:ext cx="2806419" cy="73206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2946829" y="2878413"/>
                <a:ext cx="2806419" cy="8896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𝐻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≈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i="1">
                                  <a:latin typeface="Cambria Math" charset="0"/>
                                </a:rPr>
                                <m:t>𝑘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charset="0"/>
                            </a:rPr>
                            <m:t>&gt;0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𝑘</m:t>
                              </m:r>
                            </m:sub>
                          </m:sSub>
                          <m:sSup>
                            <m:sSupPr>
                              <m:ctrlPr>
                                <a:rPr lang="mr-IN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𝐼</m:t>
                              </m:r>
                            </m:e>
                            <m:sup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𝑘</m:t>
                              </m:r>
                            </m:sup>
                          </m:sSup>
                          <m:d>
                            <m:dPr>
                              <m:begChr m:val="|"/>
                              <m:endChr m:val="|"/>
                              <m:ctrlPr>
                                <a:rPr lang="hr-HR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charset="0"/>
                                    </a:rPr>
                                    <m:t>𝑘</m:t>
                                  </m:r>
                                </m:sup>
                              </m:sSubSup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6829" y="2878413"/>
                <a:ext cx="2806419" cy="88966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2310851" y="5260284"/>
                <a:ext cx="4078375" cy="6971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=−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𝜆</m:t>
                      </m:r>
                      <m:f>
                        <m:fPr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𝜀</m:t>
                      </m:r>
                      <m:d>
                        <m:dPr>
                          <m:begChr m:val="["/>
                          <m:endChr m:val="]"/>
                          <m:ctrlPr>
                            <a:rPr lang="mr-IN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mr-I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𝜎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𝑒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4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𝐻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0851" y="5260284"/>
                <a:ext cx="4078375" cy="697179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3003401" y="6065134"/>
                <a:ext cx="2768972" cy="6971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𝜌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𝐶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𝑝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f>
                        <m:fPr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charset="0"/>
                        </a:rPr>
                        <m:t>−</m:t>
                      </m:r>
                      <m:f>
                        <m:fPr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𝜆</m:t>
                      </m:r>
                      <m:f>
                        <m:fPr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3401" y="6065134"/>
                <a:ext cx="2768972" cy="697179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00559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CA69A3DF-D679-EA42-8FCE-F43247560D8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826069" y="1394918"/>
            <a:ext cx="6614502" cy="5320047"/>
          </a:xfrm>
        </p:spPr>
        <p:txBody>
          <a:bodyPr>
            <a:normAutofit/>
          </a:bodyPr>
          <a:lstStyle/>
          <a:p>
            <a:pPr marL="119063" indent="-107950">
              <a:buFont typeface="Arial" charset="0"/>
              <a:buChar char="•"/>
            </a:pPr>
            <a:r>
              <a:rPr lang="en-US" dirty="0"/>
              <a:t>Compute amplification factor: T</a:t>
            </a:r>
            <a:r>
              <a:rPr lang="en-US" baseline="30000" dirty="0"/>
              <a:t>n+1</a:t>
            </a:r>
            <a:r>
              <a:rPr lang="en-US" dirty="0"/>
              <a:t> = </a:t>
            </a:r>
            <a:r>
              <a:rPr lang="en-US" dirty="0">
                <a:latin typeface="Symbol" pitchFamily="2" charset="2"/>
              </a:rPr>
              <a:t>l</a:t>
            </a:r>
            <a:r>
              <a:rPr lang="en-US" dirty="0"/>
              <a:t> T</a:t>
            </a:r>
            <a:r>
              <a:rPr lang="en-US" baseline="30000" dirty="0"/>
              <a:t>n </a:t>
            </a:r>
            <a:r>
              <a:rPr lang="en-US" dirty="0"/>
              <a:t>Require:</a:t>
            </a:r>
          </a:p>
          <a:p>
            <a:pPr marL="119063" indent="-107950">
              <a:buFont typeface="Arial" charset="0"/>
              <a:buChar char="•"/>
            </a:pPr>
            <a:r>
              <a:rPr lang="en-US" dirty="0"/>
              <a:t>CHT via flux transfer:</a:t>
            </a:r>
          </a:p>
          <a:p>
            <a:pPr marL="338502" lvl="1" indent="-107950">
              <a:buFont typeface="Arial" charset="0"/>
              <a:buChar char="•"/>
            </a:pPr>
            <a:r>
              <a:rPr lang="en-US" dirty="0"/>
              <a:t>Unstable for certain </a:t>
            </a:r>
            <a:r>
              <a:rPr lang="en-US" dirty="0">
                <a:latin typeface="Symbol" pitchFamily="2" charset="2"/>
              </a:rPr>
              <a:t>D</a:t>
            </a:r>
            <a:r>
              <a:rPr lang="en-US" dirty="0"/>
              <a:t>t and material property ratios</a:t>
            </a:r>
          </a:p>
          <a:p>
            <a:pPr marL="119063" indent="-107950">
              <a:buFont typeface="Arial" charset="0"/>
              <a:buChar char="•"/>
            </a:pPr>
            <a:r>
              <a:rPr lang="en-US" dirty="0"/>
              <a:t>CHT via convection coefficient:</a:t>
            </a:r>
          </a:p>
          <a:p>
            <a:pPr marL="338502" lvl="1" indent="-107950">
              <a:buFont typeface="Arial" charset="0"/>
              <a:buChar char="•"/>
            </a:pPr>
            <a:r>
              <a:rPr lang="en-US" dirty="0"/>
              <a:t>Unconditionally stable, however, </a:t>
            </a:r>
            <a:r>
              <a:rPr lang="en-US" dirty="0">
                <a:latin typeface="Symbol" pitchFamily="2" charset="2"/>
              </a:rPr>
              <a:t>D</a:t>
            </a:r>
            <a:r>
              <a:rPr lang="en-US" dirty="0"/>
              <a:t>t error</a:t>
            </a:r>
          </a:p>
        </p:txBody>
      </p:sp>
      <p:pic>
        <p:nvPicPr>
          <p:cNvPr id="28" name="Picture 4" descr="geometry">
            <a:extLst>
              <a:ext uri="{FF2B5EF4-FFF2-40B4-BE49-F238E27FC236}">
                <a16:creationId xmlns:a16="http://schemas.microsoft.com/office/drawing/2014/main" id="{CC2CC2F2-802F-7C43-8C56-37AA2561B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591633" y="2910167"/>
            <a:ext cx="2428317" cy="163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" name="Text Box 5">
            <a:extLst>
              <a:ext uri="{FF2B5EF4-FFF2-40B4-BE49-F238E27FC236}">
                <a16:creationId xmlns:a16="http://schemas.microsoft.com/office/drawing/2014/main" id="{315240B8-2CFB-0A49-B2BA-D6BA0E6691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59955" y="4545072"/>
            <a:ext cx="269167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Simplified 1D geometry with 2 nodes for stability analysis of CHT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Stability of Operator Split CHT Approaches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23" name="Picture 53" descr="180TubeCHT">
            <a:extLst>
              <a:ext uri="{FF2B5EF4-FFF2-40B4-BE49-F238E27FC236}">
                <a16:creationId xmlns:a16="http://schemas.microsoft.com/office/drawing/2014/main" id="{7DE3014D-66E6-5141-9C5A-A8F62A2D9D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2055" y="4424203"/>
            <a:ext cx="2405063" cy="2290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" name="Line 54">
            <a:extLst>
              <a:ext uri="{FF2B5EF4-FFF2-40B4-BE49-F238E27FC236}">
                <a16:creationId xmlns:a16="http://schemas.microsoft.com/office/drawing/2014/main" id="{7E39F8BD-A28F-F24A-AF69-5C152A392184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2225528" y="6357778"/>
            <a:ext cx="536575" cy="873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5" name="Line 55">
            <a:extLst>
              <a:ext uri="{FF2B5EF4-FFF2-40B4-BE49-F238E27FC236}">
                <a16:creationId xmlns:a16="http://schemas.microsoft.com/office/drawing/2014/main" id="{6796BC58-9F34-064F-ACA2-7AA94C172D2F}"/>
              </a:ext>
            </a:extLst>
          </p:cNvPr>
          <p:cNvSpPr>
            <a:spLocks noChangeShapeType="1"/>
          </p:cNvSpPr>
          <p:nvPr/>
        </p:nvSpPr>
        <p:spPr bwMode="auto">
          <a:xfrm>
            <a:off x="2214182" y="5056655"/>
            <a:ext cx="438150" cy="444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graphicFrame>
        <p:nvGraphicFramePr>
          <p:cNvPr id="27" name="Object 3">
            <a:extLst>
              <a:ext uri="{FF2B5EF4-FFF2-40B4-BE49-F238E27FC236}">
                <a16:creationId xmlns:a16="http://schemas.microsoft.com/office/drawing/2014/main" id="{2DB7CCD2-37B6-D646-966B-2D5EC117B78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589823" y="1320643"/>
          <a:ext cx="700087" cy="46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4" name="Equation" r:id="rId5" imgW="381231" imgH="254287" progId="">
                  <p:embed/>
                </p:oleObj>
              </mc:Choice>
              <mc:Fallback>
                <p:oleObj name="Equation" r:id="rId5" imgW="381231" imgH="254287" progId="">
                  <p:embed/>
                  <p:pic>
                    <p:nvPicPr>
                      <p:cNvPr id="27" name="Object 3">
                        <a:extLst>
                          <a:ext uri="{FF2B5EF4-FFF2-40B4-BE49-F238E27FC236}">
                            <a16:creationId xmlns:a16="http://schemas.microsoft.com/office/drawing/2014/main" id="{2DB7CCD2-37B6-D646-966B-2D5EC117B78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89823" y="1320643"/>
                        <a:ext cx="700087" cy="4667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7357A3AE-265F-A84E-BB44-31B88065F757}"/>
              </a:ext>
            </a:extLst>
          </p:cNvPr>
          <p:cNvSpPr txBox="1"/>
          <p:nvPr/>
        </p:nvSpPr>
        <p:spPr>
          <a:xfrm>
            <a:off x="-8132" y="4289647"/>
            <a:ext cx="599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</a:t>
            </a:r>
            <a:r>
              <a:rPr lang="en-US" baseline="30000" dirty="0" err="1"/>
              <a:t>spec</a:t>
            </a:r>
            <a:endParaRPr lang="en-US" baseline="30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C18370-E08D-D34B-BC03-D73B04827D5D}"/>
              </a:ext>
            </a:extLst>
          </p:cNvPr>
          <p:cNvSpPr txBox="1"/>
          <p:nvPr/>
        </p:nvSpPr>
        <p:spPr>
          <a:xfrm>
            <a:off x="2290775" y="6442777"/>
            <a:ext cx="824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inflow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5F3FB06-98E2-4A4D-95FD-BCDDE02BFC1E}"/>
              </a:ext>
            </a:extLst>
          </p:cNvPr>
          <p:cNvSpPr txBox="1"/>
          <p:nvPr/>
        </p:nvSpPr>
        <p:spPr>
          <a:xfrm>
            <a:off x="2183143" y="5292977"/>
            <a:ext cx="973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outflow</a:t>
            </a:r>
          </a:p>
        </p:txBody>
      </p:sp>
      <p:pic>
        <p:nvPicPr>
          <p:cNvPr id="35" name="Picture 14" descr="badNLresCHT">
            <a:extLst>
              <a:ext uri="{FF2B5EF4-FFF2-40B4-BE49-F238E27FC236}">
                <a16:creationId xmlns:a16="http://schemas.microsoft.com/office/drawing/2014/main" id="{B8D3ED81-B695-6249-B514-B60095A497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6777660" y="5005167"/>
            <a:ext cx="2056263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5" name="AutoShape 10">
            <a:extLst>
              <a:ext uri="{FF2B5EF4-FFF2-40B4-BE49-F238E27FC236}">
                <a16:creationId xmlns:a16="http://schemas.microsoft.com/office/drawing/2014/main" id="{36B15FAB-0061-394C-BDF1-CF3FC12FBA08}"/>
              </a:ext>
            </a:extLst>
          </p:cNvPr>
          <p:cNvSpPr>
            <a:spLocks noChangeArrowheads="1"/>
          </p:cNvSpPr>
          <p:nvPr/>
        </p:nvSpPr>
        <p:spPr bwMode="auto">
          <a:xfrm rot="2271108" flipH="1">
            <a:off x="1462288" y="4011013"/>
            <a:ext cx="3470275" cy="668337"/>
          </a:xfrm>
          <a:prstGeom prst="rightArrow">
            <a:avLst>
              <a:gd name="adj1" fmla="val 50000"/>
              <a:gd name="adj2" fmla="val 129810"/>
            </a:avLst>
          </a:prstGeom>
          <a:solidFill>
            <a:srgbClr val="FF9900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r>
              <a:rPr lang="en-US" sz="1800"/>
              <a:t>Convection Coef/Temp    .</a:t>
            </a:r>
          </a:p>
        </p:txBody>
      </p:sp>
      <p:sp>
        <p:nvSpPr>
          <p:cNvPr id="56" name="Oval 16">
            <a:extLst>
              <a:ext uri="{FF2B5EF4-FFF2-40B4-BE49-F238E27FC236}">
                <a16:creationId xmlns:a16="http://schemas.microsoft.com/office/drawing/2014/main" id="{861AF653-0255-284C-94AF-282E43DE43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9800" y="4572988"/>
            <a:ext cx="2295525" cy="2295525"/>
          </a:xfrm>
          <a:prstGeom prst="ellipse">
            <a:avLst/>
          </a:prstGeom>
          <a:solidFill>
            <a:srgbClr val="FF9900"/>
          </a:solidFill>
          <a:ln w="15875">
            <a:solidFill>
              <a:schemeClr val="tx2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" name="AutoShape 9">
            <a:extLst>
              <a:ext uri="{FF2B5EF4-FFF2-40B4-BE49-F238E27FC236}">
                <a16:creationId xmlns:a16="http://schemas.microsoft.com/office/drawing/2014/main" id="{EA3B2AFE-E27E-CC48-B00C-82A6EBD1EF8D}"/>
              </a:ext>
            </a:extLst>
          </p:cNvPr>
          <p:cNvSpPr>
            <a:spLocks noChangeArrowheads="1"/>
          </p:cNvSpPr>
          <p:nvPr/>
        </p:nvSpPr>
        <p:spPr bwMode="auto">
          <a:xfrm rot="2265871">
            <a:off x="1843288" y="3331563"/>
            <a:ext cx="3303587" cy="668337"/>
          </a:xfrm>
          <a:prstGeom prst="rightArrow">
            <a:avLst>
              <a:gd name="adj1" fmla="val 50000"/>
              <a:gd name="adj2" fmla="val 123575"/>
            </a:avLst>
          </a:prstGeom>
          <a:solidFill>
            <a:srgbClr val="99FF66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r>
              <a:rPr lang="en-US" sz="1800"/>
              <a:t>Temperature</a:t>
            </a:r>
          </a:p>
        </p:txBody>
      </p:sp>
      <p:sp>
        <p:nvSpPr>
          <p:cNvPr id="58" name="Oval 18">
            <a:extLst>
              <a:ext uri="{FF2B5EF4-FFF2-40B4-BE49-F238E27FC236}">
                <a16:creationId xmlns:a16="http://schemas.microsoft.com/office/drawing/2014/main" id="{16D4E072-2842-6C41-B4A9-379D7018FF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338" y="1163038"/>
            <a:ext cx="2306637" cy="2238375"/>
          </a:xfrm>
          <a:prstGeom prst="ellipse">
            <a:avLst/>
          </a:prstGeom>
          <a:solidFill>
            <a:srgbClr val="99FF66"/>
          </a:solidFill>
          <a:ln w="15875">
            <a:solidFill>
              <a:schemeClr val="tx2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" name="Text Box 20">
            <a:extLst>
              <a:ext uri="{FF2B5EF4-FFF2-40B4-BE49-F238E27FC236}">
                <a16:creationId xmlns:a16="http://schemas.microsoft.com/office/drawing/2014/main" id="{F9031B79-9F53-B945-86FC-60DEF80382CD}"/>
              </a:ext>
            </a:extLst>
          </p:cNvPr>
          <p:cNvSpPr txBox="1">
            <a:spLocks noChangeArrowheads="1"/>
          </p:cNvSpPr>
          <p:nvPr/>
        </p:nvSpPr>
        <p:spPr bwMode="auto">
          <a:xfrm rot="2253052">
            <a:off x="2610050" y="3785588"/>
            <a:ext cx="1411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n-US" b="1">
                <a:solidFill>
                  <a:schemeClr val="bg2"/>
                </a:solidFill>
              </a:rPr>
              <a:t>SURFACE</a:t>
            </a:r>
          </a:p>
        </p:txBody>
      </p:sp>
      <p:sp>
        <p:nvSpPr>
          <p:cNvPr id="60" name="Text Box 23">
            <a:extLst>
              <a:ext uri="{FF2B5EF4-FFF2-40B4-BE49-F238E27FC236}">
                <a16:creationId xmlns:a16="http://schemas.microsoft.com/office/drawing/2014/main" id="{75B16CC2-3298-A84E-AC39-F1DBFB07A1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300" y="1740888"/>
            <a:ext cx="2393950" cy="1463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800" b="1" dirty="0">
                <a:solidFill>
                  <a:schemeClr val="tx1"/>
                </a:solidFill>
              </a:rPr>
              <a:t>Conduction</a:t>
            </a:r>
          </a:p>
          <a:p>
            <a:pPr algn="ctr"/>
            <a:r>
              <a:rPr lang="en-US" sz="1800" b="1" dirty="0">
                <a:solidFill>
                  <a:schemeClr val="tx1"/>
                </a:solidFill>
              </a:rPr>
              <a:t>Heat Transfer,</a:t>
            </a:r>
          </a:p>
          <a:p>
            <a:pPr algn="ctr"/>
            <a:r>
              <a:rPr lang="en-US" sz="1800" b="1" dirty="0">
                <a:solidFill>
                  <a:schemeClr val="tx1"/>
                </a:solidFill>
              </a:rPr>
              <a:t>Enclosure Radiation</a:t>
            </a:r>
          </a:p>
          <a:p>
            <a:pPr algn="ctr"/>
            <a:endParaRPr lang="en-US" sz="800" b="1" dirty="0">
              <a:solidFill>
                <a:schemeClr val="tx1"/>
              </a:solidFill>
            </a:endParaRPr>
          </a:p>
          <a:p>
            <a:pPr algn="ctr"/>
            <a:r>
              <a:rPr lang="en-US" sz="1400" b="1" dirty="0">
                <a:solidFill>
                  <a:schemeClr val="tx1"/>
                </a:solidFill>
              </a:rPr>
              <a:t>1 DOF/node</a:t>
            </a:r>
          </a:p>
          <a:p>
            <a:pPr algn="ctr"/>
            <a:r>
              <a:rPr lang="en-US" sz="1400" b="1" dirty="0">
                <a:solidFill>
                  <a:schemeClr val="tx1"/>
                </a:solidFill>
              </a:rPr>
              <a:t> + chemistry</a:t>
            </a:r>
          </a:p>
        </p:txBody>
      </p:sp>
      <p:sp>
        <p:nvSpPr>
          <p:cNvPr id="61" name="Text Box 24">
            <a:extLst>
              <a:ext uri="{FF2B5EF4-FFF2-40B4-BE49-F238E27FC236}">
                <a16:creationId xmlns:a16="http://schemas.microsoft.com/office/drawing/2014/main" id="{A9630098-C5B7-5840-A680-1121E67AD1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04575" y="5276250"/>
            <a:ext cx="2025650" cy="1250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800" b="1" dirty="0">
                <a:solidFill>
                  <a:schemeClr val="tx1"/>
                </a:solidFill>
              </a:rPr>
              <a:t>Turbulent</a:t>
            </a:r>
          </a:p>
          <a:p>
            <a:pPr algn="ctr"/>
            <a:r>
              <a:rPr lang="en-US" sz="1800" b="1" dirty="0">
                <a:solidFill>
                  <a:schemeClr val="tx1"/>
                </a:solidFill>
              </a:rPr>
              <a:t>Fluid Mechanics,</a:t>
            </a:r>
          </a:p>
          <a:p>
            <a:pPr algn="ctr"/>
            <a:r>
              <a:rPr lang="en-US" sz="1800" b="1" dirty="0">
                <a:solidFill>
                  <a:schemeClr val="tx1"/>
                </a:solidFill>
              </a:rPr>
              <a:t>Combustion</a:t>
            </a:r>
          </a:p>
          <a:p>
            <a:pPr algn="ctr"/>
            <a:endParaRPr lang="en-US" sz="800" b="1" dirty="0">
              <a:solidFill>
                <a:schemeClr val="tx1"/>
              </a:solidFill>
            </a:endParaRPr>
          </a:p>
          <a:p>
            <a:pPr algn="ctr"/>
            <a:r>
              <a:rPr lang="en-US" sz="1400" b="1" dirty="0">
                <a:solidFill>
                  <a:schemeClr val="tx1"/>
                </a:solidFill>
              </a:rPr>
              <a:t>15 </a:t>
            </a:r>
            <a:r>
              <a:rPr lang="en-US" sz="1400" b="1" dirty="0" err="1">
                <a:solidFill>
                  <a:schemeClr val="tx1"/>
                </a:solidFill>
              </a:rPr>
              <a:t>dof</a:t>
            </a:r>
            <a:r>
              <a:rPr lang="en-US" sz="1400" b="1" dirty="0">
                <a:solidFill>
                  <a:schemeClr val="tx1"/>
                </a:solidFill>
              </a:rPr>
              <a:t>/node</a:t>
            </a:r>
          </a:p>
        </p:txBody>
      </p:sp>
      <p:sp>
        <p:nvSpPr>
          <p:cNvPr id="62" name="Line 26">
            <a:extLst>
              <a:ext uri="{FF2B5EF4-FFF2-40B4-BE49-F238E27FC236}">
                <a16:creationId xmlns:a16="http://schemas.microsoft.com/office/drawing/2014/main" id="{98FF17DF-34AA-2D4C-8600-D3A4928BEC5A}"/>
              </a:ext>
            </a:extLst>
          </p:cNvPr>
          <p:cNvSpPr>
            <a:spLocks noChangeShapeType="1"/>
          </p:cNvSpPr>
          <p:nvPr/>
        </p:nvSpPr>
        <p:spPr bwMode="auto">
          <a:xfrm>
            <a:off x="204988" y="1766288"/>
            <a:ext cx="205105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3" name="Text Box 27">
            <a:extLst>
              <a:ext uri="{FF2B5EF4-FFF2-40B4-BE49-F238E27FC236}">
                <a16:creationId xmlns:a16="http://schemas.microsoft.com/office/drawing/2014/main" id="{68284D5E-4978-B84F-86AE-C6E5C1F724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1262" y="1326781"/>
            <a:ext cx="1382110" cy="46166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400" b="1"/>
              <a:t>Thermal</a:t>
            </a:r>
            <a:endParaRPr lang="en-US" sz="2400" b="1" dirty="0"/>
          </a:p>
        </p:txBody>
      </p:sp>
      <p:sp>
        <p:nvSpPr>
          <p:cNvPr id="64" name="Line 30">
            <a:extLst>
              <a:ext uri="{FF2B5EF4-FFF2-40B4-BE49-F238E27FC236}">
                <a16:creationId xmlns:a16="http://schemas.microsoft.com/office/drawing/2014/main" id="{3D1D1C5A-1D16-E849-BEEE-19A275A8CB95}"/>
              </a:ext>
            </a:extLst>
          </p:cNvPr>
          <p:cNvSpPr>
            <a:spLocks noChangeShapeType="1"/>
          </p:cNvSpPr>
          <p:nvPr/>
        </p:nvSpPr>
        <p:spPr bwMode="auto">
          <a:xfrm>
            <a:off x="4346775" y="5236563"/>
            <a:ext cx="205105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5" name="Text Box 51">
            <a:extLst>
              <a:ext uri="{FF2B5EF4-FFF2-40B4-BE49-F238E27FC236}">
                <a16:creationId xmlns:a16="http://schemas.microsoft.com/office/drawing/2014/main" id="{9544DF95-F73E-6047-BF95-758F9CC546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23688" y="4792063"/>
            <a:ext cx="1039067" cy="46166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400" b="1" dirty="0"/>
              <a:t>Fluids</a:t>
            </a:r>
          </a:p>
        </p:txBody>
      </p:sp>
      <p:sp>
        <p:nvSpPr>
          <p:cNvPr id="70" name="Text Box 1055">
            <a:extLst>
              <a:ext uri="{FF2B5EF4-FFF2-40B4-BE49-F238E27FC236}">
                <a16:creationId xmlns:a16="http://schemas.microsoft.com/office/drawing/2014/main" id="{9F03F786-FE89-B04B-9BE7-E655794439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22961" y="1744835"/>
            <a:ext cx="1680724" cy="366712"/>
          </a:xfrm>
          <a:prstGeom prst="rect">
            <a:avLst/>
          </a:prstGeom>
          <a:solidFill>
            <a:srgbClr val="FFFF00">
              <a:alpha val="79999"/>
            </a:srgbClr>
          </a:solidFill>
          <a:ln w="25400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1800"/>
              <a:t>                         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C3B05BCF-00A9-2F4A-A2A5-ADB3EB5D2323}"/>
                  </a:ext>
                </a:extLst>
              </p:cNvPr>
              <p:cNvSpPr txBox="1"/>
              <p:nvPr/>
            </p:nvSpPr>
            <p:spPr>
              <a:xfrm>
                <a:off x="5188650" y="1764781"/>
                <a:ext cx="1349346" cy="3268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𝐻𝐶</m:t>
                        </m:r>
                      </m:sup>
                    </m:sSubSup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C3B05BCF-00A9-2F4A-A2A5-ADB3EB5D23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8650" y="1764781"/>
                <a:ext cx="1349346" cy="326821"/>
              </a:xfrm>
              <a:prstGeom prst="rect">
                <a:avLst/>
              </a:prstGeom>
              <a:blipFill>
                <a:blip r:embed="rId8"/>
                <a:stretch>
                  <a:fillRect l="-6481" r="-1852" b="-18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316D48F4-6FAE-FD42-B692-5D01F0A5DA76}"/>
                  </a:ext>
                </a:extLst>
              </p:cNvPr>
              <p:cNvSpPr txBox="1"/>
              <p:nvPr/>
            </p:nvSpPr>
            <p:spPr>
              <a:xfrm>
                <a:off x="5792947" y="2243783"/>
                <a:ext cx="3040975" cy="6971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=−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𝜆</m:t>
                      </m:r>
                      <m:f>
                        <m:fPr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h</m:t>
                      </m:r>
                      <m:d>
                        <m:dPr>
                          <m:begChr m:val="["/>
                          <m:endChr m:val="]"/>
                          <m:ctrlPr>
                            <a:rPr lang="mr-IN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𝑇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𝑇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∞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316D48F4-6FAE-FD42-B692-5D01F0A5DA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2947" y="2243783"/>
                <a:ext cx="3040975" cy="697179"/>
              </a:xfrm>
              <a:prstGeom prst="rect">
                <a:avLst/>
              </a:prstGeom>
              <a:blipFill>
                <a:blip r:embed="rId9"/>
                <a:stretch>
                  <a:fillRect b="-53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77757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6E5B140-FE56-5A48-8B38-8EC47455E536}"/>
              </a:ext>
            </a:extLst>
          </p:cNvPr>
          <p:cNvCxnSpPr>
            <a:cxnSpLocks/>
          </p:cNvCxnSpPr>
          <p:nvPr/>
        </p:nvCxnSpPr>
        <p:spPr>
          <a:xfrm>
            <a:off x="3450585" y="5182047"/>
            <a:ext cx="221963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Conjugate Heat Transfer Coupling: In Practice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6" y="1441700"/>
            <a:ext cx="7926129" cy="3523839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Using the control volume finite element method (CVFEM) – a Petrov-</a:t>
            </a:r>
            <a:r>
              <a:rPr lang="en-US" dirty="0" err="1"/>
              <a:t>Galerkin</a:t>
            </a:r>
            <a:r>
              <a:rPr lang="en-US" dirty="0"/>
              <a:t> approach</a:t>
            </a:r>
          </a:p>
          <a:p>
            <a:pPr>
              <a:buFont typeface="Arial" charset="0"/>
              <a:buChar char="•"/>
            </a:pPr>
            <a:r>
              <a:rPr lang="en-US" dirty="0"/>
              <a:t> Using a Lagrange polynomial, and definition of element coefficients, interpolation is given by,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While gradients in temperature can be written as,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E1BDF8D-07E2-A74C-B625-702E22ED053A}"/>
                  </a:ext>
                </a:extLst>
              </p:cNvPr>
              <p:cNvSpPr txBox="1"/>
              <p:nvPr/>
            </p:nvSpPr>
            <p:spPr>
              <a:xfrm>
                <a:off x="2911543" y="2433475"/>
                <a:ext cx="2315570" cy="8485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𝑇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≈</m:t>
                      </m:r>
                      <m:nary>
                        <m:naryPr>
                          <m:chr m:val="∑"/>
                          <m:ctrlPr>
                            <a:rPr lang="is-I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𝑛𝑝𝑒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E1BDF8D-07E2-A74C-B625-702E22ED05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1543" y="2433475"/>
                <a:ext cx="2315570" cy="848566"/>
              </a:xfrm>
              <a:prstGeom prst="rect">
                <a:avLst/>
              </a:prstGeom>
              <a:blipFill>
                <a:blip r:embed="rId2"/>
                <a:stretch>
                  <a:fillRect t="-100000" b="-15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77A9406-DFBD-6D4A-A11F-F0E1985EA4CB}"/>
                  </a:ext>
                </a:extLst>
              </p:cNvPr>
              <p:cNvSpPr txBox="1"/>
              <p:nvPr/>
            </p:nvSpPr>
            <p:spPr>
              <a:xfrm>
                <a:off x="2761150" y="3799291"/>
                <a:ext cx="2616357" cy="8485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≈</m:t>
                      </m:r>
                      <m:nary>
                        <m:naryPr>
                          <m:chr m:val="∑"/>
                          <m:ctrlPr>
                            <a:rPr lang="is-I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𝑛𝑝𝑒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77A9406-DFBD-6D4A-A11F-F0E1985EA4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1150" y="3799291"/>
                <a:ext cx="2616357" cy="848566"/>
              </a:xfrm>
              <a:prstGeom prst="rect">
                <a:avLst/>
              </a:prstGeom>
              <a:blipFill>
                <a:blip r:embed="rId3"/>
                <a:stretch>
                  <a:fillRect t="-101493" b="-1552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D517086-5A05-7248-849C-C32D08FB712B}"/>
              </a:ext>
            </a:extLst>
          </p:cNvPr>
          <p:cNvCxnSpPr>
            <a:cxnSpLocks/>
            <a:endCxn id="22" idx="2"/>
          </p:cNvCxnSpPr>
          <p:nvPr/>
        </p:nvCxnSpPr>
        <p:spPr>
          <a:xfrm>
            <a:off x="1023949" y="5182047"/>
            <a:ext cx="2029066" cy="19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81B578A2-274A-2C40-A3D0-B25713CA0F7E}"/>
              </a:ext>
            </a:extLst>
          </p:cNvPr>
          <p:cNvSpPr/>
          <p:nvPr/>
        </p:nvSpPr>
        <p:spPr>
          <a:xfrm>
            <a:off x="834535" y="5117817"/>
            <a:ext cx="182880" cy="183520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78FB179-198A-4442-9810-C5390D09BE01}"/>
              </a:ext>
            </a:extLst>
          </p:cNvPr>
          <p:cNvSpPr/>
          <p:nvPr/>
        </p:nvSpPr>
        <p:spPr>
          <a:xfrm>
            <a:off x="5537167" y="5081287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28BEF2D7-B20F-BA45-BADD-B89519C9B204}"/>
              </a:ext>
            </a:extLst>
          </p:cNvPr>
          <p:cNvSpPr/>
          <p:nvPr/>
        </p:nvSpPr>
        <p:spPr>
          <a:xfrm>
            <a:off x="3378491" y="5090287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098CDA6-460D-254F-9D00-40701BC32DFD}"/>
              </a:ext>
            </a:extLst>
          </p:cNvPr>
          <p:cNvSpPr/>
          <p:nvPr/>
        </p:nvSpPr>
        <p:spPr>
          <a:xfrm>
            <a:off x="3053015" y="5092212"/>
            <a:ext cx="182880" cy="183520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3EFF068-9AC8-444F-B352-87B5BCA7FDBF}"/>
              </a:ext>
            </a:extLst>
          </p:cNvPr>
          <p:cNvSpPr txBox="1"/>
          <p:nvPr/>
        </p:nvSpPr>
        <p:spPr>
          <a:xfrm>
            <a:off x="1608881" y="4619049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Thermal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CC0653A-3887-8441-A76B-0E576BABEBEE}"/>
              </a:ext>
            </a:extLst>
          </p:cNvPr>
          <p:cNvSpPr txBox="1"/>
          <p:nvPr/>
        </p:nvSpPr>
        <p:spPr>
          <a:xfrm>
            <a:off x="4069328" y="4610365"/>
            <a:ext cx="694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Fluid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363306-8BFE-344E-9A00-563E43E61FE2}"/>
              </a:ext>
            </a:extLst>
          </p:cNvPr>
          <p:cNvSpPr txBox="1"/>
          <p:nvPr/>
        </p:nvSpPr>
        <p:spPr>
          <a:xfrm>
            <a:off x="1723911" y="5271883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ymbol" pitchFamily="2" charset="2"/>
              </a:rPr>
              <a:t>D</a:t>
            </a:r>
            <a:r>
              <a:rPr lang="en-US" dirty="0"/>
              <a:t>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F67E407-14DE-2E45-A3A6-198C8703DB2E}"/>
                  </a:ext>
                </a:extLst>
              </p:cNvPr>
              <p:cNvSpPr txBox="1"/>
              <p:nvPr/>
            </p:nvSpPr>
            <p:spPr>
              <a:xfrm>
                <a:off x="2606779" y="5529084"/>
                <a:ext cx="5293116" cy="5636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f>
                      <m:fPr>
                        <m:ctrlPr>
                          <a:rPr lang="mr-I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r>
                          <a:rPr lang="en-US" i="1">
                            <a:latin typeface="Cambria Math" charset="0"/>
                          </a:rPr>
                          <m:t>𝑇</m:t>
                        </m:r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=−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f>
                      <m:fPr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𝑥</m:t>
                        </m:r>
                      </m:den>
                    </m:f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𝑥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f>
                      <m:fPr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𝑥</m:t>
                        </m:r>
                      </m:den>
                    </m:f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charset="0"/>
                          </a:rPr>
                          <m:t>2</m:t>
                        </m:r>
                      </m:sub>
                    </m:sSub>
                    <m:r>
                      <m:rPr>
                        <m:nor/>
                      </m:rPr>
                      <a:rPr lang="en-US" dirty="0">
                        <a:ea typeface="Cambria Math" charset="0"/>
                        <a:cs typeface="Cambria Math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h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charset="0"/>
                      </a:rPr>
                      <m:t>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charset="0"/>
                          </a:rPr>
                          <m:t>𝑇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</m:sSup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F67E407-14DE-2E45-A3A6-198C8703DB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6779" y="5529084"/>
                <a:ext cx="5293116" cy="563616"/>
              </a:xfrm>
              <a:prstGeom prst="rect">
                <a:avLst/>
              </a:prstGeom>
              <a:blipFill>
                <a:blip r:embed="rId4"/>
                <a:stretch>
                  <a:fillRect r="-239" b="-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B4A161B5-2031-9348-AF86-1112C42066E3}"/>
              </a:ext>
            </a:extLst>
          </p:cNvPr>
          <p:cNvSpPr txBox="1"/>
          <p:nvPr/>
        </p:nvSpPr>
        <p:spPr>
          <a:xfrm>
            <a:off x="3330649" y="4719031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  <a:r>
              <a:rPr lang="en-US" baseline="30000" dirty="0"/>
              <a:t>F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B85634D-FE69-3441-A59D-A2367174AE4A}"/>
              </a:ext>
            </a:extLst>
          </p:cNvPr>
          <p:cNvSpPr txBox="1"/>
          <p:nvPr/>
        </p:nvSpPr>
        <p:spPr>
          <a:xfrm>
            <a:off x="5473902" y="474410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7B132F-198D-5D41-9D46-659FF0E41BF0}"/>
              </a:ext>
            </a:extLst>
          </p:cNvPr>
          <p:cNvSpPr txBox="1"/>
          <p:nvPr/>
        </p:nvSpPr>
        <p:spPr>
          <a:xfrm>
            <a:off x="827447" y="6237400"/>
            <a:ext cx="38674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“on the wall”, T</a:t>
            </a:r>
            <a:r>
              <a:rPr lang="en-US" baseline="-25000" dirty="0"/>
              <a:t>1</a:t>
            </a:r>
            <a:r>
              <a:rPr lang="en-US" dirty="0"/>
              <a:t> terms collect to h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E8AD02D-6726-5846-8F0E-393E11774D26}"/>
              </a:ext>
            </a:extLst>
          </p:cNvPr>
          <p:cNvSpPr txBox="1"/>
          <p:nvPr/>
        </p:nvSpPr>
        <p:spPr>
          <a:xfrm>
            <a:off x="5010380" y="6254762"/>
            <a:ext cx="40525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“off the wall”, T</a:t>
            </a:r>
            <a:r>
              <a:rPr lang="en-US" baseline="-25000" dirty="0"/>
              <a:t>2</a:t>
            </a:r>
            <a:r>
              <a:rPr lang="en-US" dirty="0"/>
              <a:t> terms collect to T</a:t>
            </a:r>
            <a:r>
              <a:rPr lang="en-US" baseline="30000" dirty="0"/>
              <a:t>oo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037C1DA-B39D-604A-A20E-589710E7153E}"/>
              </a:ext>
            </a:extLst>
          </p:cNvPr>
          <p:cNvCxnSpPr/>
          <p:nvPr/>
        </p:nvCxnSpPr>
        <p:spPr>
          <a:xfrm flipV="1">
            <a:off x="3900668" y="5980384"/>
            <a:ext cx="168660" cy="25701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FEBE12C-A414-F44D-9068-3F382B45002B}"/>
              </a:ext>
            </a:extLst>
          </p:cNvPr>
          <p:cNvCxnSpPr/>
          <p:nvPr/>
        </p:nvCxnSpPr>
        <p:spPr>
          <a:xfrm flipV="1">
            <a:off x="5407314" y="6028609"/>
            <a:ext cx="168660" cy="25701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>
            <a:extLst>
              <a:ext uri="{FF2B5EF4-FFF2-40B4-BE49-F238E27FC236}">
                <a16:creationId xmlns:a16="http://schemas.microsoft.com/office/drawing/2014/main" id="{8FF27FD9-99EC-4940-B673-9BF4D3ABD0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2438" y="2487691"/>
            <a:ext cx="3390900" cy="24257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6167810-1B87-BB4A-BE50-C7F59A35E602}"/>
              </a:ext>
            </a:extLst>
          </p:cNvPr>
          <p:cNvSpPr txBox="1"/>
          <p:nvPr/>
        </p:nvSpPr>
        <p:spPr>
          <a:xfrm>
            <a:off x="3177715" y="4964662"/>
            <a:ext cx="285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ymbol" pitchFamily="2" charset="2"/>
              </a:rPr>
              <a:t>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3F48AB9-DD24-C343-8C41-65E6DEF19092}"/>
              </a:ext>
            </a:extLst>
          </p:cNvPr>
          <p:cNvSpPr txBox="1"/>
          <p:nvPr/>
        </p:nvSpPr>
        <p:spPr>
          <a:xfrm>
            <a:off x="2949651" y="4719031"/>
            <a:ext cx="397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  <a:r>
              <a:rPr lang="en-US" baseline="30000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1746065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Conjugate Heat Transfer Coupling: Mathematical Construct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6" y="1441700"/>
            <a:ext cx="7926129" cy="5416300"/>
          </a:xfrm>
        </p:spPr>
        <p:txBody>
          <a:bodyPr>
            <a:normAutofit lnSpcReduction="10000"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Given the definitions of the shape function derivatives on this simple 1D example,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 marL="0" indent="0">
              <a:buNone/>
            </a:pPr>
            <a:r>
              <a:rPr lang="en-US" dirty="0"/>
              <a:t>Notes: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Regardless of flow physics, the heat transfer coefficient is always a function of the first mesh spacing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For high convective loads, this approach may not maximize stability of the Aria solve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However, we can arbitrarily increase h and modify T</a:t>
            </a:r>
            <a:r>
              <a:rPr lang="en-US" baseline="30000" dirty="0"/>
              <a:t>oo</a:t>
            </a:r>
            <a:r>
              <a:rPr lang="en-US" dirty="0"/>
              <a:t> consistently to achieve a larger diagonal dominance at the Aria system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We can also allow for h to be based on a physical bulk temperature, e.g., </a:t>
            </a:r>
            <a:r>
              <a:rPr lang="en-US" dirty="0" err="1"/>
              <a:t>T</a:t>
            </a:r>
            <a:r>
              <a:rPr lang="en-US" baseline="30000" dirty="0" err="1"/>
              <a:t>user</a:t>
            </a:r>
            <a:endParaRPr lang="en-US" baseline="30000" dirty="0"/>
          </a:p>
          <a:p>
            <a:pPr>
              <a:buFont typeface="Arial" panose="020B0604020202020204" pitchFamily="34" charset="0"/>
              <a:buChar char="•"/>
            </a:pPr>
            <a:endParaRPr lang="en-US" baseline="30000" dirty="0"/>
          </a:p>
          <a:p>
            <a:pPr>
              <a:buFont typeface="Arial" panose="020B0604020202020204" pitchFamily="34" charset="0"/>
              <a:buChar char="•"/>
            </a:pPr>
            <a:endParaRPr lang="en-US" baseline="30000" dirty="0"/>
          </a:p>
          <a:p>
            <a:pPr>
              <a:buFont typeface="Arial" panose="020B0604020202020204" pitchFamily="34" charset="0"/>
              <a:buChar char="•"/>
            </a:pPr>
            <a:endParaRPr lang="en-US" baseline="30000" dirty="0"/>
          </a:p>
          <a:p>
            <a:pPr>
              <a:buFont typeface="Arial" panose="020B0604020202020204" pitchFamily="34" charset="0"/>
              <a:buChar char="•"/>
            </a:pPr>
            <a:endParaRPr lang="en-US" baseline="30000" dirty="0"/>
          </a:p>
          <a:p>
            <a:pPr marL="0" indent="0">
              <a:buNone/>
            </a:pPr>
            <a:r>
              <a:rPr lang="en-US" baseline="30000" dirty="0"/>
              <a:t> </a:t>
            </a:r>
            <a:r>
              <a:rPr lang="en-US" u="sng" dirty="0"/>
              <a:t>Mandate</a:t>
            </a:r>
            <a:r>
              <a:rPr lang="en-US" dirty="0"/>
              <a:t>: Modify the reference temperature and convection coefficient that thermal solution uses to ensure a consistent flux transfer between the CHT interface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77A9406-DFBD-6D4A-A11F-F0E1985EA4CB}"/>
                  </a:ext>
                </a:extLst>
              </p:cNvPr>
              <p:cNvSpPr txBox="1"/>
              <p:nvPr/>
            </p:nvSpPr>
            <p:spPr>
              <a:xfrm>
                <a:off x="1630209" y="2065814"/>
                <a:ext cx="955454" cy="61831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h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mbria Math" charset="0"/>
                            </a:rPr>
                            <m:t>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mbria Math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77A9406-DFBD-6D4A-A11F-F0E1985EA4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0209" y="2065814"/>
                <a:ext cx="955454" cy="618311"/>
              </a:xfrm>
              <a:prstGeom prst="rect">
                <a:avLst/>
              </a:prstGeom>
              <a:blipFill>
                <a:blip r:embed="rId2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741C328-B5A1-E246-AF5F-F2C25E1F7942}"/>
                  </a:ext>
                </a:extLst>
              </p:cNvPr>
              <p:cNvSpPr txBox="1"/>
              <p:nvPr/>
            </p:nvSpPr>
            <p:spPr>
              <a:xfrm>
                <a:off x="3552936" y="2190303"/>
                <a:ext cx="11419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charset="0"/>
                            </a:rPr>
                            <m:t>𝑇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charset="0"/>
                            </a:rPr>
                            <m:t>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741C328-B5A1-E246-AF5F-F2C25E1F79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2936" y="2190303"/>
                <a:ext cx="1141916" cy="369332"/>
              </a:xfrm>
              <a:prstGeom prst="rect">
                <a:avLst/>
              </a:prstGeom>
              <a:blipFill>
                <a:blip r:embed="rId3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E4BF6F0-736F-4E4F-86CB-05E3B246A550}"/>
                  </a:ext>
                </a:extLst>
              </p:cNvPr>
              <p:cNvSpPr txBox="1"/>
              <p:nvPr/>
            </p:nvSpPr>
            <p:spPr>
              <a:xfrm>
                <a:off x="3077044" y="5416300"/>
                <a:ext cx="1714957" cy="8479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h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mr-IN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f>
                            <m:fPr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den>
                          </m:f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</a:rPr>
                                <m:t>𝑥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</a:rPr>
                                <m:t>𝑇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</a:rPr>
                                <m:t>𝑢𝑠𝑒𝑟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E4BF6F0-736F-4E4F-86CB-05E3B246A5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7044" y="5416300"/>
                <a:ext cx="1714957" cy="84792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73262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Conjugate Heat Transfer Coupling: Example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6" y="1441700"/>
            <a:ext cx="7926129" cy="4565561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Flow past heated cylinder, Re = 1200</a:t>
            </a:r>
          </a:p>
          <a:p>
            <a:pPr>
              <a:buFont typeface="Arial" charset="0"/>
              <a:buChar char="•"/>
            </a:pPr>
            <a:r>
              <a:rPr lang="en-US" dirty="0"/>
              <a:t> Water, </a:t>
            </a:r>
            <a:r>
              <a:rPr lang="en-US" dirty="0" err="1"/>
              <a:t>T</a:t>
            </a:r>
            <a:r>
              <a:rPr lang="en-US" baseline="30000" dirty="0" err="1"/>
              <a:t>cyl</a:t>
            </a:r>
            <a:r>
              <a:rPr lang="en-US" dirty="0"/>
              <a:t> = 300C</a:t>
            </a:r>
          </a:p>
          <a:p>
            <a:pPr>
              <a:buFont typeface="Arial" charset="0"/>
              <a:buChar char="•"/>
            </a:pPr>
            <a:r>
              <a:rPr lang="en-US" dirty="0"/>
              <a:t> Former analysis shows h = 5000 W/(m</a:t>
            </a:r>
            <a:r>
              <a:rPr lang="en-US" baseline="30000" dirty="0"/>
              <a:t>2</a:t>
            </a:r>
            <a:r>
              <a:rPr lang="en-US" dirty="0"/>
              <a:t> K) – fixed while user-based approach would provide ~2000 W/(m</a:t>
            </a:r>
            <a:r>
              <a:rPr lang="en-US" baseline="30000" dirty="0"/>
              <a:t>2</a:t>
            </a:r>
            <a:r>
              <a:rPr lang="en-US" dirty="0"/>
              <a:t> K)</a:t>
            </a:r>
          </a:p>
          <a:p>
            <a:pPr>
              <a:buFont typeface="Arial" charset="0"/>
              <a:buChar char="•"/>
            </a:pPr>
            <a:r>
              <a:rPr lang="en-US" dirty="0"/>
              <a:t> Correlation provides h = 1500 W/(m</a:t>
            </a:r>
            <a:r>
              <a:rPr lang="en-US" baseline="30000" dirty="0"/>
              <a:t>2</a:t>
            </a:r>
            <a:r>
              <a:rPr lang="en-US" dirty="0"/>
              <a:t> K)</a:t>
            </a:r>
          </a:p>
          <a:p>
            <a:pPr>
              <a:buFont typeface="Arial" charset="0"/>
              <a:buChar char="•"/>
            </a:pPr>
            <a:r>
              <a:rPr lang="en-US" dirty="0"/>
              <a:t> Modified post-processing based on inflow temperature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E4BF6F0-736F-4E4F-86CB-05E3B246A550}"/>
                  </a:ext>
                </a:extLst>
              </p:cNvPr>
              <p:cNvSpPr txBox="1"/>
              <p:nvPr/>
            </p:nvSpPr>
            <p:spPr>
              <a:xfrm>
                <a:off x="6169306" y="3099272"/>
                <a:ext cx="2280689" cy="8515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charset="0"/>
                            </a:rPr>
                            <m:t>h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charset="0"/>
                            </a:rPr>
                            <m:t>𝑢𝑠𝑒𝑟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mr-IN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f>
                            <m:fPr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den>
                          </m:f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</a:rPr>
                                <m:t>𝑥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</a:rPr>
                                <m:t>𝑇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</a:rPr>
                                <m:t>𝑖𝑛𝑓𝑙𝑜𝑤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E4BF6F0-736F-4E4F-86CB-05E3B246A5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9306" y="3099272"/>
                <a:ext cx="2280689" cy="85151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F25DE3E9-FD4D-E94F-93F3-20E359F74D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7195" y="2537453"/>
            <a:ext cx="2631874" cy="60582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A9D4B2A-78A0-5445-B526-0861D1028C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319" y="3613362"/>
            <a:ext cx="4433510" cy="315739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596FA8B-A2C0-684E-B225-56847B52DE08}"/>
              </a:ext>
            </a:extLst>
          </p:cNvPr>
          <p:cNvSpPr txBox="1"/>
          <p:nvPr/>
        </p:nvSpPr>
        <p:spPr>
          <a:xfrm>
            <a:off x="5809125" y="4314897"/>
            <a:ext cx="315988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this case, using a smaller h would reduce thermal </a:t>
            </a:r>
            <a:r>
              <a:rPr lang="en-US"/>
              <a:t>solve’s </a:t>
            </a:r>
            <a:r>
              <a:rPr lang="en-US" dirty="0"/>
              <a:t>diagonal dominance, however, would resonate with a typical </a:t>
            </a:r>
            <a:r>
              <a:rPr lang="en-US" dirty="0" err="1"/>
              <a:t>ChemEngr</a:t>
            </a:r>
            <a:r>
              <a:rPr lang="en-US" dirty="0"/>
              <a:t> or </a:t>
            </a:r>
            <a:r>
              <a:rPr lang="en-US" dirty="0" err="1"/>
              <a:t>MechEngr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52610B-3F84-8D44-8CD3-C6E91F7800F7}"/>
              </a:ext>
            </a:extLst>
          </p:cNvPr>
          <p:cNvSpPr txBox="1"/>
          <p:nvPr/>
        </p:nvSpPr>
        <p:spPr>
          <a:xfrm>
            <a:off x="6169306" y="6215605"/>
            <a:ext cx="2858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lhs</a:t>
            </a:r>
            <a:r>
              <a:rPr lang="en-US" dirty="0"/>
              <a:t> += Int w h (T – T</a:t>
            </a:r>
            <a:r>
              <a:rPr lang="en-US" baseline="30000" dirty="0"/>
              <a:t>oo</a:t>
            </a:r>
            <a:r>
              <a:rPr lang="en-US" dirty="0"/>
              <a:t>) </a:t>
            </a:r>
            <a:r>
              <a:rPr lang="en-US" dirty="0" err="1"/>
              <a:t>dA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7418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Linearization Procedures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4797054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PMR and heat conduction radiative boundary condition: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PMR and fluids coupling, linearized divergence of the radiative flux, 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In practice, such procedures enhance stability for the multi-physics coupling</a:t>
            </a:r>
          </a:p>
          <a:p>
            <a:pPr>
              <a:buFont typeface="Arial" charset="0"/>
              <a:buChar char="•"/>
            </a:pPr>
            <a:r>
              <a:rPr lang="en-US" dirty="0"/>
              <a:t> In the case of Fluids/CHT, one could possibly monolithically couple the systems</a:t>
            </a:r>
          </a:p>
          <a:p>
            <a:pPr>
              <a:buFont typeface="Arial" charset="0"/>
              <a:buChar char="•"/>
            </a:pPr>
            <a:r>
              <a:rPr lang="en-US" dirty="0"/>
              <a:t> In the case of Fluids/PMR, monolithic coupling is not practical as the intensity system is ~ N</a:t>
            </a:r>
            <a:r>
              <a:rPr lang="en-US" baseline="30000" dirty="0"/>
              <a:t>2</a:t>
            </a:r>
            <a:r>
              <a:rPr lang="en-US" dirty="0"/>
              <a:t>, where N is generally O(8)</a:t>
            </a:r>
            <a:endParaRPr lang="en-US" baseline="30000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615987" y="2084599"/>
                <a:ext cx="4078375" cy="6971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=−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𝜆</m:t>
                      </m:r>
                      <m:f>
                        <m:fPr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𝜀</m:t>
                      </m:r>
                      <m:d>
                        <m:dPr>
                          <m:begChr m:val="["/>
                          <m:endChr m:val="]"/>
                          <m:ctrlPr>
                            <a:rPr lang="mr-IN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mr-I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𝜎</m:t>
                          </m:r>
                          <m:sSup>
                            <m:sSupPr>
                              <m:ctrlPr>
                                <a:rPr lang="mr-IN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𝑇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4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𝐻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987" y="2084599"/>
                <a:ext cx="4078375" cy="697179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387887" y="2084599"/>
                <a:ext cx="4078375" cy="6190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𝑙h𝑠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∝ </m:t>
                      </m:r>
                      <m:f>
                        <m:fPr>
                          <m:ctrlPr>
                            <a:rPr lang="mr-IN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𝑇</m:t>
                          </m:r>
                        </m:den>
                      </m:f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𝜀</m:t>
                      </m:r>
                      <m:d>
                        <m:dPr>
                          <m:begChr m:val="["/>
                          <m:endChr m:val="]"/>
                          <m:ctrlPr>
                            <a:rPr lang="mr-IN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𝜎</m:t>
                          </m:r>
                          <m:sSup>
                            <m:sSupPr>
                              <m:ctrlPr>
                                <a:rPr lang="mr-IN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𝑇</m:t>
                              </m:r>
                            </m:e>
                            <m:sup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4</m:t>
                              </m:r>
                            </m:sup>
                          </m:sSup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</m:t>
                          </m:r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𝐻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=4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𝜀𝜎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𝑇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𝑒</m:t>
                          </m:r>
                        </m:sub>
                        <m:sup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7887" y="2084599"/>
                <a:ext cx="4078375" cy="61901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615987" y="3570417"/>
                <a:ext cx="3453242" cy="66050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𝑅</m:t>
                              </m:r>
                            </m:sup>
                          </m:sSubSup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𝜇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𝑎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mr-IN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𝜎</m:t>
                              </m:r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𝑇</m:t>
                              </m:r>
                            </m:e>
                            <m:sup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4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𝐺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987" y="3570417"/>
                <a:ext cx="3453242" cy="66050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3822657" y="3541567"/>
                <a:ext cx="4078375" cy="6962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𝑙h𝑠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∝ </m:t>
                      </m:r>
                      <m:f>
                        <m:fPr>
                          <m:ctrlPr>
                            <a:rPr lang="mr-IN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𝑇</m:t>
                          </m:r>
                        </m:den>
                      </m:f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𝜇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𝑎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mr-IN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mr-IN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𝜎</m:t>
                              </m:r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𝑇</m:t>
                              </m:r>
                            </m:e>
                            <m:sup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4</m:t>
                              </m:r>
                            </m:sup>
                          </m:sSup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</m:t>
                          </m:r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𝐺</m:t>
                          </m:r>
                        </m:e>
                      </m:d>
                      <m:r>
                        <a:rPr lang="en-US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16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𝜇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𝑎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𝜎</m:t>
                      </m:r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𝑇</m:t>
                          </m:r>
                        </m:e>
                        <m:sup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3</m:t>
                          </m:r>
                        </m:sup>
                      </m:sSup>
                      <m:f>
                        <m:fPr>
                          <m:ctrlPr>
                            <a:rPr lang="mr-IN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𝑝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2657" y="3541567"/>
                <a:ext cx="4078375" cy="696281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89778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not simply monolithic CHT?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4797054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In some cases, the thermal response is extremely complex, e.g., includes enclosure radiation, thermal resistance, multiple interior fluids, etc.</a:t>
            </a:r>
          </a:p>
          <a:p>
            <a:pPr>
              <a:buFont typeface="Arial" charset="0"/>
              <a:buChar char="•"/>
            </a:pPr>
            <a:r>
              <a:rPr lang="en-US" dirty="0"/>
              <a:t> For such complex cases, it may be best to operator split</a:t>
            </a:r>
          </a:p>
          <a:p>
            <a:pPr>
              <a:buFont typeface="Arial" charset="0"/>
              <a:buChar char="•"/>
            </a:pPr>
            <a:r>
              <a:rPr lang="en-US" dirty="0"/>
              <a:t> However, if the thermal response is simple, then one might explore a multi-material non-conformal scheme, e.g., Domino, JCP, 2018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</p:txBody>
      </p:sp>
      <p:pic>
        <p:nvPicPr>
          <p:cNvPr id="9" name="Picture 8" descr="spdEq28.tiff">
            <a:extLst>
              <a:ext uri="{FF2B5EF4-FFF2-40B4-BE49-F238E27FC236}">
                <a16:creationId xmlns:a16="http://schemas.microsoft.com/office/drawing/2014/main" id="{5B703BCA-0B7B-624E-8724-08E1A9B64B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043" y="3075858"/>
            <a:ext cx="5681577" cy="340697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A1612FC-D988-7D41-A7F0-BBA5F7B4BB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7210" y="5276080"/>
            <a:ext cx="1605258" cy="127493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8B3455F-66FD-B64A-A887-60A44F3B896C}"/>
              </a:ext>
            </a:extLst>
          </p:cNvPr>
          <p:cNvSpPr txBox="1"/>
          <p:nvPr/>
        </p:nvSpPr>
        <p:spPr>
          <a:xfrm>
            <a:off x="6672383" y="6488668"/>
            <a:ext cx="2217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Non-conformal MMS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414F679-06C6-384B-AC8E-E1AD511E01B0}"/>
              </a:ext>
            </a:extLst>
          </p:cNvPr>
          <p:cNvSpPr txBox="1"/>
          <p:nvPr/>
        </p:nvSpPr>
        <p:spPr>
          <a:xfrm>
            <a:off x="5102644" y="4443667"/>
            <a:ext cx="3950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Other monolithic opportunities exist</a:t>
            </a:r>
          </a:p>
        </p:txBody>
      </p:sp>
    </p:spTree>
    <p:extLst>
      <p:ext uri="{BB962C8B-B14F-4D97-AF65-F5344CB8AC3E}">
        <p14:creationId xmlns:p14="http://schemas.microsoft.com/office/powerpoint/2010/main" val="1729652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Multiphysics Coupling: Conclusions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charset="2"/>
              <a:buChar char="§"/>
            </a:pPr>
            <a:r>
              <a:rPr lang="en-US" dirty="0"/>
              <a:t> Multiphysics applications are abundant in engineering applications</a:t>
            </a:r>
          </a:p>
          <a:p>
            <a:pPr>
              <a:buFont typeface="Wingdings" charset="2"/>
              <a:buChar char="§"/>
            </a:pPr>
            <a:r>
              <a:rPr lang="en-US" dirty="0"/>
              <a:t> Turbulent, reacting flow with PMR and CHT requires a wide range of length and time scale resolution</a:t>
            </a:r>
          </a:p>
          <a:p>
            <a:pPr>
              <a:buFont typeface="Wingdings" charset="2"/>
              <a:buChar char="§"/>
            </a:pPr>
            <a:r>
              <a:rPr lang="en-US" dirty="0"/>
              <a:t> Monolithic approaches are ideal from a splitting perspective, however, can be prohibitively expensive when considering systems such as PMR</a:t>
            </a:r>
          </a:p>
          <a:p>
            <a:pPr>
              <a:buFont typeface="Wingdings" charset="2"/>
              <a:buChar char="§"/>
            </a:pPr>
            <a:r>
              <a:rPr lang="en-US" dirty="0"/>
              <a:t> Linearization can augment time step stability and should be exploited when possible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522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Multiphysics Coupling: Conclusions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charset="2"/>
              <a:buChar char="§"/>
            </a:pPr>
            <a:r>
              <a:rPr lang="en-US" dirty="0"/>
              <a:t> Multiphysics applications are abundant in engineering applications</a:t>
            </a:r>
          </a:p>
          <a:p>
            <a:pPr>
              <a:buFont typeface="Wingdings" charset="2"/>
              <a:buChar char="§"/>
            </a:pPr>
            <a:r>
              <a:rPr lang="en-US" dirty="0"/>
              <a:t> Turbulent, reacting flow with PMR and CHT requires a wide range of length and time scale resolution</a:t>
            </a:r>
          </a:p>
          <a:p>
            <a:pPr>
              <a:buFont typeface="Wingdings" charset="2"/>
              <a:buChar char="§"/>
            </a:pPr>
            <a:r>
              <a:rPr lang="en-US" dirty="0"/>
              <a:t> Monolithic approaches are ideal from a splitting perspective, however, can be prohibitively expensive when considering systems such as PMR</a:t>
            </a:r>
          </a:p>
          <a:p>
            <a:pPr>
              <a:buFont typeface="Wingdings" charset="2"/>
              <a:buChar char="§"/>
            </a:pPr>
            <a:r>
              <a:rPr lang="en-US" dirty="0"/>
              <a:t> Linearization can augment time step stability and should be exploited when possible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18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DF1C87-8732-2C41-A882-44F2FCB40BBF}"/>
              </a:ext>
            </a:extLst>
          </p:cNvPr>
          <p:cNvSpPr txBox="1"/>
          <p:nvPr/>
        </p:nvSpPr>
        <p:spPr>
          <a:xfrm>
            <a:off x="3022702" y="3905070"/>
            <a:ext cx="26581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Multiphysics Application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45F1721-2E7D-6949-9ACC-B4F231B85B10}"/>
              </a:ext>
            </a:extLst>
          </p:cNvPr>
          <p:cNvCxnSpPr>
            <a:stCxn id="5" idx="2"/>
          </p:cNvCxnSpPr>
          <p:nvPr/>
        </p:nvCxnSpPr>
        <p:spPr>
          <a:xfrm flipH="1">
            <a:off x="2925755" y="4274402"/>
            <a:ext cx="1371600" cy="1371600"/>
          </a:xfrm>
          <a:prstGeom prst="straightConnector1">
            <a:avLst/>
          </a:prstGeom>
          <a:ln w="2222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F496811-B51B-654A-BAF8-F129343EE6E0}"/>
              </a:ext>
            </a:extLst>
          </p:cNvPr>
          <p:cNvCxnSpPr>
            <a:cxnSpLocks/>
          </p:cNvCxnSpPr>
          <p:nvPr/>
        </p:nvCxnSpPr>
        <p:spPr>
          <a:xfrm>
            <a:off x="4297355" y="4274402"/>
            <a:ext cx="1371600" cy="1371600"/>
          </a:xfrm>
          <a:prstGeom prst="straightConnector1">
            <a:avLst/>
          </a:prstGeom>
          <a:ln w="2222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BEB2DA1-7F02-1F4D-AB45-06D6B7AF4DBB}"/>
              </a:ext>
            </a:extLst>
          </p:cNvPr>
          <p:cNvSpPr txBox="1"/>
          <p:nvPr/>
        </p:nvSpPr>
        <p:spPr>
          <a:xfrm>
            <a:off x="1180531" y="4978290"/>
            <a:ext cx="255717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Operator split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Stability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Accuracy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Data transfer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Build 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Time-scale disparity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E59CD02-69A8-6C4C-83A1-BEEB7848A90E}"/>
              </a:ext>
            </a:extLst>
          </p:cNvPr>
          <p:cNvSpPr txBox="1"/>
          <p:nvPr/>
        </p:nvSpPr>
        <p:spPr>
          <a:xfrm>
            <a:off x="5654543" y="4978290"/>
            <a:ext cx="310854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Monolithic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Efficient solvers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Flexible code design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Non-conformal interfaces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Time-scale disparity</a:t>
            </a:r>
          </a:p>
        </p:txBody>
      </p:sp>
    </p:spTree>
    <p:extLst>
      <p:ext uri="{BB962C8B-B14F-4D97-AF65-F5344CB8AC3E}">
        <p14:creationId xmlns:p14="http://schemas.microsoft.com/office/powerpoint/2010/main" val="2910403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Multiphysics Coupling: 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charset="2"/>
              <a:buChar char="§"/>
            </a:pPr>
            <a:r>
              <a:rPr lang="en-US" dirty="0"/>
              <a:t> Examples of </a:t>
            </a:r>
            <a:r>
              <a:rPr lang="en-US" dirty="0" err="1"/>
              <a:t>multiphysics</a:t>
            </a:r>
            <a:r>
              <a:rPr lang="en-US" dirty="0"/>
              <a:t> coupling with emphasis on fluids, PMR, and CHT</a:t>
            </a:r>
          </a:p>
          <a:p>
            <a:pPr>
              <a:buFont typeface="Wingdings" charset="2"/>
              <a:buChar char="§"/>
            </a:pPr>
            <a:r>
              <a:rPr lang="en-US" dirty="0"/>
              <a:t> Monolithic vs Operator Split</a:t>
            </a:r>
          </a:p>
          <a:p>
            <a:pPr>
              <a:buFont typeface="Wingdings" charset="2"/>
              <a:buChar char="§"/>
            </a:pPr>
            <a:r>
              <a:rPr lang="en-US" dirty="0"/>
              <a:t> Details of PMR/Fluids Coupling</a:t>
            </a:r>
          </a:p>
          <a:p>
            <a:pPr>
              <a:buFont typeface="Wingdings" charset="2"/>
              <a:buChar char="§"/>
            </a:pPr>
            <a:r>
              <a:rPr lang="en-US" dirty="0"/>
              <a:t> Details of PMR/Thermal Coupling</a:t>
            </a:r>
          </a:p>
          <a:p>
            <a:pPr>
              <a:buFont typeface="Wingdings" charset="2"/>
              <a:buChar char="§"/>
            </a:pPr>
            <a:r>
              <a:rPr lang="en-US" dirty="0"/>
              <a:t> Details of Fluids/Thermal Coupling</a:t>
            </a:r>
          </a:p>
          <a:p>
            <a:pPr>
              <a:buFont typeface="Wingdings" charset="2"/>
              <a:buChar char="§"/>
            </a:pPr>
            <a:r>
              <a:rPr lang="en-US" dirty="0"/>
              <a:t> Verification</a:t>
            </a:r>
          </a:p>
          <a:p>
            <a:pPr>
              <a:buFont typeface="Wingdings" charset="2"/>
              <a:buChar char="§"/>
            </a:pPr>
            <a:r>
              <a:rPr lang="en-US" dirty="0"/>
              <a:t> Stability</a:t>
            </a:r>
          </a:p>
          <a:p>
            <a:pPr>
              <a:buFont typeface="Wingdings" charset="2"/>
              <a:buChar char="§"/>
            </a:pPr>
            <a:r>
              <a:rPr lang="en-US" dirty="0"/>
              <a:t> Conclusions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8531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oogle Shape;117;p2">
            <a:extLst>
              <a:ext uri="{FF2B5EF4-FFF2-40B4-BE49-F238E27FC236}">
                <a16:creationId xmlns:a16="http://schemas.microsoft.com/office/drawing/2014/main" id="{F1CE644D-43A4-5A42-86F8-A40EE9672973}"/>
              </a:ext>
            </a:extLst>
          </p:cNvPr>
          <p:cNvGrpSpPr/>
          <p:nvPr/>
        </p:nvGrpSpPr>
        <p:grpSpPr>
          <a:xfrm>
            <a:off x="3085114" y="545119"/>
            <a:ext cx="2399731" cy="1371600"/>
            <a:chOff x="4281910" y="1470351"/>
            <a:chExt cx="4069969" cy="2786094"/>
          </a:xfrm>
        </p:grpSpPr>
        <p:pic>
          <p:nvPicPr>
            <p:cNvPr id="12" name="Google Shape;118;p2">
              <a:extLst>
                <a:ext uri="{FF2B5EF4-FFF2-40B4-BE49-F238E27FC236}">
                  <a16:creationId xmlns:a16="http://schemas.microsoft.com/office/drawing/2014/main" id="{2E133F2D-93D8-8C44-9BBF-4AD94FCB6D53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5020586" y="1470351"/>
              <a:ext cx="3051262" cy="237059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" name="Google Shape;119;p2">
              <a:extLst>
                <a:ext uri="{FF2B5EF4-FFF2-40B4-BE49-F238E27FC236}">
                  <a16:creationId xmlns:a16="http://schemas.microsoft.com/office/drawing/2014/main" id="{2FF7CAF4-1A09-684D-81F3-3FE849A73C4C}"/>
                </a:ext>
              </a:extLst>
            </p:cNvPr>
            <p:cNvSpPr txBox="1"/>
            <p:nvPr/>
          </p:nvSpPr>
          <p:spPr>
            <a:xfrm>
              <a:off x="5137339" y="3840947"/>
              <a:ext cx="3214540" cy="4154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SzPts val="1050"/>
                <a:buFont typeface="Source Sans Pro"/>
                <a:buNone/>
              </a:pPr>
              <a:r>
                <a:rPr lang="en-US" sz="1050" b="1" i="0" u="none" strike="noStrike" cap="none">
                  <a:solidFill>
                    <a:srgbClr val="7F7F7F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Intel® Xeon® Processor Scalable Family  Thermal Mechanical Specifications and Design Guide </a:t>
              </a:r>
              <a:endParaRPr sz="1800" b="0" i="0" u="none" strike="noStrike" cap="none">
                <a:solidFill>
                  <a:srgbClr val="7F7F7F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pic>
          <p:nvPicPr>
            <p:cNvPr id="14" name="Google Shape;120;p2">
              <a:extLst>
                <a:ext uri="{FF2B5EF4-FFF2-40B4-BE49-F238E27FC236}">
                  <a16:creationId xmlns:a16="http://schemas.microsoft.com/office/drawing/2014/main" id="{2BA813DD-3C2E-4346-AFAA-DB094C251DB9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281910" y="3552281"/>
              <a:ext cx="317500" cy="19685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5" name="Google Shape;121;p2">
              <a:extLst>
                <a:ext uri="{FF2B5EF4-FFF2-40B4-BE49-F238E27FC236}">
                  <a16:creationId xmlns:a16="http://schemas.microsoft.com/office/drawing/2014/main" id="{14C6ED60-970F-2841-AAAC-A2084BC906BC}"/>
                </a:ext>
              </a:extLst>
            </p:cNvPr>
            <p:cNvCxnSpPr/>
            <p:nvPr/>
          </p:nvCxnSpPr>
          <p:spPr>
            <a:xfrm rot="10800000" flipH="1">
              <a:off x="4525010" y="3137523"/>
              <a:ext cx="651021" cy="326089"/>
            </a:xfrm>
            <a:prstGeom prst="straightConnector1">
              <a:avLst/>
            </a:prstGeom>
            <a:noFill/>
            <a:ln w="264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16" name="Google Shape;122;p2">
              <a:extLst>
                <a:ext uri="{FF2B5EF4-FFF2-40B4-BE49-F238E27FC236}">
                  <a16:creationId xmlns:a16="http://schemas.microsoft.com/office/drawing/2014/main" id="{A1001777-C28F-A344-8855-4D830C9E5EC2}"/>
                </a:ext>
              </a:extLst>
            </p:cNvPr>
            <p:cNvCxnSpPr/>
            <p:nvPr/>
          </p:nvCxnSpPr>
          <p:spPr>
            <a:xfrm rot="10800000" flipH="1">
              <a:off x="4839888" y="3324617"/>
              <a:ext cx="651021" cy="326089"/>
            </a:xfrm>
            <a:prstGeom prst="straightConnector1">
              <a:avLst/>
            </a:prstGeom>
            <a:noFill/>
            <a:ln w="264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17" name="Google Shape;123;p2">
              <a:extLst>
                <a:ext uri="{FF2B5EF4-FFF2-40B4-BE49-F238E27FC236}">
                  <a16:creationId xmlns:a16="http://schemas.microsoft.com/office/drawing/2014/main" id="{0B202D70-7DDE-6440-9E64-58CC4071D871}"/>
                </a:ext>
              </a:extLst>
            </p:cNvPr>
            <p:cNvCxnSpPr/>
            <p:nvPr/>
          </p:nvCxnSpPr>
          <p:spPr>
            <a:xfrm rot="10800000" flipH="1">
              <a:off x="4695075" y="3224895"/>
              <a:ext cx="651021" cy="326089"/>
            </a:xfrm>
            <a:prstGeom prst="straightConnector1">
              <a:avLst/>
            </a:prstGeom>
            <a:noFill/>
            <a:ln w="264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Live in a Multiphysics World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6753642" cy="5416300"/>
          </a:xfrm>
        </p:spPr>
        <p:txBody>
          <a:bodyPr>
            <a:normAutofit lnSpcReduction="10000"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Fluid/Structure coupling: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Wind turbines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Wing fluttering, etc.</a:t>
            </a:r>
          </a:p>
          <a:p>
            <a:pPr>
              <a:buFont typeface="Arial" charset="0"/>
              <a:buChar char="•"/>
            </a:pPr>
            <a:r>
              <a:rPr lang="en-US" dirty="0"/>
              <a:t> Non-isothermal fluids/participating media radiation: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Fires, 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Natural gas and coal combustion,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Smelting, ethylene production, etc.</a:t>
            </a:r>
          </a:p>
          <a:p>
            <a:pPr>
              <a:buFont typeface="Arial" charset="0"/>
              <a:buChar char="•"/>
            </a:pPr>
            <a:r>
              <a:rPr lang="en-US" dirty="0"/>
              <a:t> Conjugate heat transfer: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Object-in-fire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Gas turbine fine cooling</a:t>
            </a:r>
          </a:p>
          <a:p>
            <a:pPr>
              <a:buFont typeface="Arial" charset="0"/>
              <a:buChar char="•"/>
            </a:pPr>
            <a:r>
              <a:rPr lang="en-US" dirty="0"/>
              <a:t> Often times, we note a time and length scale disparity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For example, consider heating a pan on a home burner</a:t>
            </a:r>
          </a:p>
          <a:p>
            <a:pPr>
              <a:buFont typeface="Arial" charset="0"/>
              <a:buChar char="•"/>
            </a:pPr>
            <a:r>
              <a:rPr lang="en-US" dirty="0"/>
              <a:t> The coupling architect must generally choose between monolithic and split</a:t>
            </a:r>
          </a:p>
          <a:p>
            <a:pPr>
              <a:buFont typeface="Arial" charset="0"/>
              <a:buChar char="•"/>
            </a:pPr>
            <a:r>
              <a:rPr lang="en-US" dirty="0"/>
              <a:t> For monolithic, the equations are provided, therefore, the challenge becomes managing a monolithic system solve, storage and code design</a:t>
            </a:r>
          </a:p>
          <a:p>
            <a:pPr>
              <a:buFont typeface="Arial" charset="0"/>
              <a:buChar char="•"/>
            </a:pPr>
            <a:r>
              <a:rPr lang="en-US" dirty="0"/>
              <a:t> For operator split, there can be an “art” in determination of stable couplings due to </a:t>
            </a:r>
            <a:r>
              <a:rPr lang="en-US" dirty="0" err="1"/>
              <a:t>Eignevalue</a:t>
            </a:r>
            <a:r>
              <a:rPr lang="en-US" dirty="0"/>
              <a:t> spread</a:t>
            </a:r>
          </a:p>
        </p:txBody>
      </p:sp>
      <p:pic>
        <p:nvPicPr>
          <p:cNvPr id="5" name="Picture 53" descr="180TubeCHT">
            <a:extLst>
              <a:ext uri="{FF2B5EF4-FFF2-40B4-BE49-F238E27FC236}">
                <a16:creationId xmlns:a16="http://schemas.microsoft.com/office/drawing/2014/main" id="{7C11E868-6BB9-5A46-9C98-1F75762DB1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871326" y="2856598"/>
            <a:ext cx="1572416" cy="1497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67E96D0-E039-2B4C-9EBB-55E2742D7C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68753" y="2416628"/>
            <a:ext cx="3130378" cy="1371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7A81D10-0394-9F4B-9B07-3375271B6F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68753" y="958798"/>
            <a:ext cx="3130378" cy="13716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3F275C6-232D-5044-94D6-3930ABBC1E44}"/>
              </a:ext>
            </a:extLst>
          </p:cNvPr>
          <p:cNvSpPr txBox="1"/>
          <p:nvPr/>
        </p:nvSpPr>
        <p:spPr>
          <a:xfrm>
            <a:off x="6183086" y="3947964"/>
            <a:ext cx="35357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Wing Flutter on a 747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B3C23D-87FF-7E4F-B679-E5201CFB1131}"/>
              </a:ext>
            </a:extLst>
          </p:cNvPr>
          <p:cNvSpPr txBox="1"/>
          <p:nvPr/>
        </p:nvSpPr>
        <p:spPr>
          <a:xfrm>
            <a:off x="4117880" y="6455103"/>
            <a:ext cx="502612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Erwin </a:t>
            </a:r>
            <a:r>
              <a:rPr lang="en-US" sz="1200" dirty="0" err="1"/>
              <a:t>Platvoet</a:t>
            </a:r>
            <a:r>
              <a:rPr lang="en-US" sz="1200" dirty="0"/>
              <a:t> Charles </a:t>
            </a:r>
            <a:r>
              <a:rPr lang="en-US" sz="1200" dirty="0" err="1"/>
              <a:t>Baukal</a:t>
            </a:r>
            <a:r>
              <a:rPr lang="en-US" sz="1200" dirty="0"/>
              <a:t>, P.E. John Zink Hamworthy Combustion </a:t>
            </a:r>
          </a:p>
          <a:p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6B338E9-2A1B-724D-BA8D-5E19388288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71981" y="4818842"/>
            <a:ext cx="1574047" cy="1519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280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AutoShape 10"/>
          <p:cNvSpPr>
            <a:spLocks noChangeArrowheads="1"/>
          </p:cNvSpPr>
          <p:nvPr/>
        </p:nvSpPr>
        <p:spPr bwMode="auto">
          <a:xfrm rot="2271108" flipH="1">
            <a:off x="1497013" y="3906838"/>
            <a:ext cx="3470275" cy="668337"/>
          </a:xfrm>
          <a:prstGeom prst="rightArrow">
            <a:avLst>
              <a:gd name="adj1" fmla="val 50000"/>
              <a:gd name="adj2" fmla="val 129810"/>
            </a:avLst>
          </a:prstGeom>
          <a:solidFill>
            <a:srgbClr val="FF9900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r>
              <a:rPr lang="en-US" sz="1800"/>
              <a:t>Convection Coef/Temp    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Conjugate Heat Transfer Coupling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030803" y="1441701"/>
            <a:ext cx="4128983" cy="664892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Common in engineering applications that require efficient heating or cooling of objects</a:t>
            </a:r>
          </a:p>
        </p:txBody>
      </p:sp>
      <p:sp>
        <p:nvSpPr>
          <p:cNvPr id="76" name="Oval 16"/>
          <p:cNvSpPr>
            <a:spLocks noChangeArrowheads="1"/>
          </p:cNvSpPr>
          <p:nvPr/>
        </p:nvSpPr>
        <p:spPr bwMode="auto">
          <a:xfrm>
            <a:off x="4234525" y="4468813"/>
            <a:ext cx="2295525" cy="2295525"/>
          </a:xfrm>
          <a:prstGeom prst="ellipse">
            <a:avLst/>
          </a:prstGeom>
          <a:solidFill>
            <a:srgbClr val="FF9900"/>
          </a:solidFill>
          <a:ln w="15875">
            <a:solidFill>
              <a:schemeClr val="tx2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7" name="AutoShape 9"/>
          <p:cNvSpPr>
            <a:spLocks noChangeArrowheads="1"/>
          </p:cNvSpPr>
          <p:nvPr/>
        </p:nvSpPr>
        <p:spPr bwMode="auto">
          <a:xfrm rot="2265871">
            <a:off x="1878013" y="3227388"/>
            <a:ext cx="3303587" cy="668337"/>
          </a:xfrm>
          <a:prstGeom prst="rightArrow">
            <a:avLst>
              <a:gd name="adj1" fmla="val 50000"/>
              <a:gd name="adj2" fmla="val 123575"/>
            </a:avLst>
          </a:prstGeom>
          <a:solidFill>
            <a:srgbClr val="99FF66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r>
              <a:rPr lang="en-US" sz="1800"/>
              <a:t>Temperature</a:t>
            </a:r>
          </a:p>
        </p:txBody>
      </p:sp>
      <p:sp>
        <p:nvSpPr>
          <p:cNvPr id="79" name="Oval 18"/>
          <p:cNvSpPr>
            <a:spLocks noChangeArrowheads="1"/>
          </p:cNvSpPr>
          <p:nvPr/>
        </p:nvSpPr>
        <p:spPr bwMode="auto">
          <a:xfrm>
            <a:off x="119063" y="1058863"/>
            <a:ext cx="2306637" cy="2238375"/>
          </a:xfrm>
          <a:prstGeom prst="ellipse">
            <a:avLst/>
          </a:prstGeom>
          <a:solidFill>
            <a:srgbClr val="99FF66"/>
          </a:solidFill>
          <a:ln w="15875">
            <a:solidFill>
              <a:schemeClr val="tx2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0" name="Text Box 20"/>
          <p:cNvSpPr txBox="1">
            <a:spLocks noChangeArrowheads="1"/>
          </p:cNvSpPr>
          <p:nvPr/>
        </p:nvSpPr>
        <p:spPr bwMode="auto">
          <a:xfrm rot="2253052">
            <a:off x="2644775" y="3681413"/>
            <a:ext cx="1411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n-US" b="1">
                <a:solidFill>
                  <a:schemeClr val="bg2"/>
                </a:solidFill>
              </a:rPr>
              <a:t>SURFACE</a:t>
            </a:r>
          </a:p>
        </p:txBody>
      </p:sp>
      <p:sp>
        <p:nvSpPr>
          <p:cNvPr id="81" name="Text Box 23"/>
          <p:cNvSpPr txBox="1">
            <a:spLocks noChangeArrowheads="1"/>
          </p:cNvSpPr>
          <p:nvPr/>
        </p:nvSpPr>
        <p:spPr bwMode="auto">
          <a:xfrm>
            <a:off x="73025" y="1636713"/>
            <a:ext cx="2393950" cy="1463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800" b="1" dirty="0">
                <a:solidFill>
                  <a:schemeClr val="tx1"/>
                </a:solidFill>
              </a:rPr>
              <a:t>Conduction</a:t>
            </a:r>
          </a:p>
          <a:p>
            <a:pPr algn="ctr"/>
            <a:r>
              <a:rPr lang="en-US" sz="1800" b="1" dirty="0">
                <a:solidFill>
                  <a:schemeClr val="tx1"/>
                </a:solidFill>
              </a:rPr>
              <a:t>Heat Transfer,</a:t>
            </a:r>
          </a:p>
          <a:p>
            <a:pPr algn="ctr"/>
            <a:r>
              <a:rPr lang="en-US" sz="1800" b="1" dirty="0">
                <a:solidFill>
                  <a:schemeClr val="tx1"/>
                </a:solidFill>
              </a:rPr>
              <a:t>Enclosure Radiation</a:t>
            </a:r>
          </a:p>
          <a:p>
            <a:pPr algn="ctr"/>
            <a:endParaRPr lang="en-US" sz="800" b="1" dirty="0">
              <a:solidFill>
                <a:schemeClr val="tx1"/>
              </a:solidFill>
            </a:endParaRPr>
          </a:p>
          <a:p>
            <a:pPr algn="ctr"/>
            <a:r>
              <a:rPr lang="en-US" sz="1400" b="1" dirty="0">
                <a:solidFill>
                  <a:schemeClr val="tx1"/>
                </a:solidFill>
              </a:rPr>
              <a:t>1 DOF/node</a:t>
            </a:r>
          </a:p>
          <a:p>
            <a:pPr algn="ctr"/>
            <a:r>
              <a:rPr lang="en-US" sz="1400" b="1" dirty="0">
                <a:solidFill>
                  <a:schemeClr val="tx1"/>
                </a:solidFill>
              </a:rPr>
              <a:t> + chemistry</a:t>
            </a:r>
          </a:p>
        </p:txBody>
      </p:sp>
      <p:sp>
        <p:nvSpPr>
          <p:cNvPr id="82" name="Text Box 24"/>
          <p:cNvSpPr txBox="1">
            <a:spLocks noChangeArrowheads="1"/>
          </p:cNvSpPr>
          <p:nvPr/>
        </p:nvSpPr>
        <p:spPr bwMode="auto">
          <a:xfrm>
            <a:off x="4339300" y="5172075"/>
            <a:ext cx="2025650" cy="1250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800" b="1" dirty="0">
                <a:solidFill>
                  <a:schemeClr val="tx1"/>
                </a:solidFill>
              </a:rPr>
              <a:t>Turbulent</a:t>
            </a:r>
          </a:p>
          <a:p>
            <a:pPr algn="ctr"/>
            <a:r>
              <a:rPr lang="en-US" sz="1800" b="1" dirty="0">
                <a:solidFill>
                  <a:schemeClr val="tx1"/>
                </a:solidFill>
              </a:rPr>
              <a:t>Fluid Mechanics,</a:t>
            </a:r>
          </a:p>
          <a:p>
            <a:pPr algn="ctr"/>
            <a:r>
              <a:rPr lang="en-US" sz="1800" b="1" dirty="0">
                <a:solidFill>
                  <a:schemeClr val="tx1"/>
                </a:solidFill>
              </a:rPr>
              <a:t>Combustion</a:t>
            </a:r>
          </a:p>
          <a:p>
            <a:pPr algn="ctr"/>
            <a:endParaRPr lang="en-US" sz="800" b="1" dirty="0">
              <a:solidFill>
                <a:schemeClr val="tx1"/>
              </a:solidFill>
            </a:endParaRPr>
          </a:p>
          <a:p>
            <a:pPr algn="ctr"/>
            <a:r>
              <a:rPr lang="en-US" sz="1400" b="1" dirty="0">
                <a:solidFill>
                  <a:schemeClr val="tx1"/>
                </a:solidFill>
              </a:rPr>
              <a:t>15 </a:t>
            </a:r>
            <a:r>
              <a:rPr lang="en-US" sz="1400" b="1" dirty="0" err="1">
                <a:solidFill>
                  <a:schemeClr val="tx1"/>
                </a:solidFill>
              </a:rPr>
              <a:t>dof</a:t>
            </a:r>
            <a:r>
              <a:rPr lang="en-US" sz="1400" b="1" dirty="0">
                <a:solidFill>
                  <a:schemeClr val="tx1"/>
                </a:solidFill>
              </a:rPr>
              <a:t>/node</a:t>
            </a:r>
          </a:p>
        </p:txBody>
      </p:sp>
      <p:sp>
        <p:nvSpPr>
          <p:cNvPr id="83" name="Line 26"/>
          <p:cNvSpPr>
            <a:spLocks noChangeShapeType="1"/>
          </p:cNvSpPr>
          <p:nvPr/>
        </p:nvSpPr>
        <p:spPr bwMode="auto">
          <a:xfrm>
            <a:off x="239713" y="1662113"/>
            <a:ext cx="205105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4" name="Text Box 27"/>
          <p:cNvSpPr txBox="1">
            <a:spLocks noChangeArrowheads="1"/>
          </p:cNvSpPr>
          <p:nvPr/>
        </p:nvSpPr>
        <p:spPr bwMode="auto">
          <a:xfrm>
            <a:off x="615987" y="1222606"/>
            <a:ext cx="1382110" cy="46166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400" b="1"/>
              <a:t>Thermal</a:t>
            </a:r>
            <a:endParaRPr lang="en-US" sz="2400" b="1" dirty="0"/>
          </a:p>
        </p:txBody>
      </p:sp>
      <p:sp>
        <p:nvSpPr>
          <p:cNvPr id="85" name="Line 30"/>
          <p:cNvSpPr>
            <a:spLocks noChangeShapeType="1"/>
          </p:cNvSpPr>
          <p:nvPr/>
        </p:nvSpPr>
        <p:spPr bwMode="auto">
          <a:xfrm>
            <a:off x="4381500" y="5132388"/>
            <a:ext cx="205105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6" name="Text Box 51"/>
          <p:cNvSpPr txBox="1">
            <a:spLocks noChangeArrowheads="1"/>
          </p:cNvSpPr>
          <p:nvPr/>
        </p:nvSpPr>
        <p:spPr bwMode="auto">
          <a:xfrm>
            <a:off x="4858413" y="4687888"/>
            <a:ext cx="1039067" cy="46166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400" b="1" dirty="0"/>
              <a:t>Fluids</a:t>
            </a:r>
          </a:p>
        </p:txBody>
      </p:sp>
      <p:pic>
        <p:nvPicPr>
          <p:cNvPr id="87" name="Picture 53" descr="180TubeCHT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19800" y="2325688"/>
            <a:ext cx="2405063" cy="2290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8" name="Line 54"/>
          <p:cNvSpPr>
            <a:spLocks noChangeShapeType="1"/>
          </p:cNvSpPr>
          <p:nvPr/>
        </p:nvSpPr>
        <p:spPr bwMode="auto">
          <a:xfrm flipH="1" flipV="1">
            <a:off x="8188325" y="4259263"/>
            <a:ext cx="536575" cy="873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9" name="Line 55"/>
          <p:cNvSpPr>
            <a:spLocks noChangeShapeType="1"/>
          </p:cNvSpPr>
          <p:nvPr/>
        </p:nvSpPr>
        <p:spPr bwMode="auto">
          <a:xfrm>
            <a:off x="8462963" y="2933700"/>
            <a:ext cx="438150" cy="444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0" name="Rectangle 56"/>
          <p:cNvSpPr>
            <a:spLocks noChangeArrowheads="1"/>
          </p:cNvSpPr>
          <p:nvPr/>
        </p:nvSpPr>
        <p:spPr bwMode="auto">
          <a:xfrm>
            <a:off x="5638800" y="2605088"/>
            <a:ext cx="481013" cy="39687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r>
              <a:rPr lang="en-US"/>
              <a:t>Tb</a:t>
            </a:r>
          </a:p>
        </p:txBody>
      </p:sp>
      <p:pic>
        <p:nvPicPr>
          <p:cNvPr id="91" name="Picture 58" descr="trbCHT"/>
          <p:cNvPicPr>
            <a:picLocks noChangeAspect="1" noChangeArrowheads="1"/>
          </p:cNvPicPr>
          <p:nvPr/>
        </p:nvPicPr>
        <p:blipFill>
          <a:blip r:embed="rId3"/>
          <a:srcRect t="25800" b="17200"/>
          <a:stretch>
            <a:fillRect/>
          </a:stretch>
        </p:blipFill>
        <p:spPr bwMode="auto">
          <a:xfrm>
            <a:off x="239713" y="4651375"/>
            <a:ext cx="2962275" cy="1565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2" name="Rectangle 59"/>
          <p:cNvSpPr>
            <a:spLocks noChangeArrowheads="1"/>
          </p:cNvSpPr>
          <p:nvPr/>
        </p:nvSpPr>
        <p:spPr bwMode="auto">
          <a:xfrm>
            <a:off x="877888" y="6184900"/>
            <a:ext cx="2400300" cy="39687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r>
              <a:rPr lang="en-US"/>
              <a:t>Turbulent pipe CHT</a:t>
            </a:r>
          </a:p>
        </p:txBody>
      </p:sp>
      <p:sp>
        <p:nvSpPr>
          <p:cNvPr id="93" name="Rectangle 60"/>
          <p:cNvSpPr>
            <a:spLocks noChangeArrowheads="1"/>
          </p:cNvSpPr>
          <p:nvPr/>
        </p:nvSpPr>
        <p:spPr bwMode="auto">
          <a:xfrm>
            <a:off x="2244725" y="5514975"/>
            <a:ext cx="481013" cy="39687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r>
              <a:rPr lang="en-US"/>
              <a:t>Tb</a:t>
            </a:r>
          </a:p>
        </p:txBody>
      </p:sp>
    </p:spTree>
    <p:extLst>
      <p:ext uri="{BB962C8B-B14F-4D97-AF65-F5344CB8AC3E}">
        <p14:creationId xmlns:p14="http://schemas.microsoft.com/office/powerpoint/2010/main" val="733741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Conjugate Heat Transfer Coupling, Equations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2748335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Favre-averaged static enthalpy equation: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Thermal heat conduction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Interface condition</a:t>
            </a:r>
          </a:p>
        </p:txBody>
      </p:sp>
      <p:sp>
        <p:nvSpPr>
          <p:cNvPr id="5" name="Text Box 1055"/>
          <p:cNvSpPr txBox="1">
            <a:spLocks noChangeArrowheads="1"/>
          </p:cNvSpPr>
          <p:nvPr/>
        </p:nvSpPr>
        <p:spPr bwMode="auto">
          <a:xfrm>
            <a:off x="3230585" y="3989502"/>
            <a:ext cx="1680724" cy="366712"/>
          </a:xfrm>
          <a:prstGeom prst="rect">
            <a:avLst/>
          </a:prstGeom>
          <a:solidFill>
            <a:srgbClr val="FFFF00">
              <a:alpha val="79999"/>
            </a:srgbClr>
          </a:solidFill>
          <a:ln w="25400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1800"/>
              <a:t>                           </a:t>
            </a:r>
          </a:p>
        </p:txBody>
      </p:sp>
      <p:pic>
        <p:nvPicPr>
          <p:cNvPr id="9" name="Picture 1053" descr="tet_mesh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506852" y="4107947"/>
            <a:ext cx="3240442" cy="2752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2253076" y="2870585"/>
                <a:ext cx="4893849" cy="6971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𝜌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𝐶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𝑝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f>
                        <m:fPr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charset="0"/>
                        </a:rPr>
                        <m:t>−</m:t>
                      </m:r>
                      <m:f>
                        <m:fPr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𝜆</m:t>
                      </m:r>
                      <m:f>
                        <m:fPr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𝜌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𝐶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𝑝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f>
                        <m:fPr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f>
                        <m:fPr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𝑞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𝑗</m:t>
                          </m:r>
                        </m:sub>
                        <m:sup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𝐻𝐶</m:t>
                          </m:r>
                        </m:sup>
                      </m:sSubSup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3076" y="2870585"/>
                <a:ext cx="4893849" cy="69717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2253077" y="1972267"/>
                <a:ext cx="3453242" cy="5439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mr-I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𝜕𝜌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h</m:t>
                        </m:r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den>
                    </m:f>
                    <m:r>
                      <a:rPr lang="en-US" i="1">
                        <a:latin typeface="Cambria Math" charset="0"/>
                      </a:rPr>
                      <m:t>+</m:t>
                    </m:r>
                    <m:f>
                      <m:fPr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𝜕𝜌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h</m:t>
                        </m:r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−</m:t>
                    </m:r>
                    <m:f>
                      <m:fPr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</m:sub>
                        </m:sSub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f>
                      <m:fPr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p>
                          <m:sSupPr>
                            <m:ctrlPr>
                              <a:rPr lang="mr-IN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𝑝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sup>
                        </m:sSup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den>
                    </m:f>
                    <m: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−</m:t>
                    </m:r>
                    <m:f>
                      <m:fPr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𝑅</m:t>
                            </m:r>
                          </m:sup>
                        </m:sSubSup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3077" y="1972267"/>
                <a:ext cx="3453242" cy="543931"/>
              </a:xfrm>
              <a:prstGeom prst="rect">
                <a:avLst/>
              </a:prstGeom>
              <a:blipFill rotWithShape="0">
                <a:blip r:embed="rId4"/>
                <a:stretch>
                  <a:fillRect l="-177" b="-11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3396274" y="4009448"/>
                <a:ext cx="1349346" cy="3268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𝐻𝐶</m:t>
                        </m:r>
                      </m:sup>
                    </m:sSubSup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6274" y="4009448"/>
                <a:ext cx="1349346" cy="326821"/>
              </a:xfrm>
              <a:prstGeom prst="rect">
                <a:avLst/>
              </a:prstGeom>
              <a:blipFill rotWithShape="0">
                <a:blip r:embed="rId5"/>
                <a:stretch>
                  <a:fillRect l="-5882" r="-3167" b="-264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 descr="naluFacility.ti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503" y="4356214"/>
            <a:ext cx="2845771" cy="225634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5706319" y="3803991"/>
                <a:ext cx="3040975" cy="6971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=−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𝜆</m:t>
                      </m:r>
                      <m:f>
                        <m:fPr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h</m:t>
                      </m:r>
                      <m:d>
                        <m:dPr>
                          <m:begChr m:val="["/>
                          <m:endChr m:val="]"/>
                          <m:ctrlPr>
                            <a:rPr lang="mr-IN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𝑇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𝑇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∞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6319" y="3803991"/>
                <a:ext cx="3040975" cy="697179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09946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Fluid/CHT Coupling Verification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Unstructured heterogeneous mesh capability</a:t>
            </a:r>
          </a:p>
          <a:p>
            <a:pPr>
              <a:buFont typeface="Arial" charset="0"/>
              <a:buChar char="•"/>
            </a:pPr>
            <a:r>
              <a:rPr lang="en-US" dirty="0"/>
              <a:t> Arbitrary geometric complexity</a:t>
            </a:r>
          </a:p>
          <a:p>
            <a:pPr>
              <a:buFont typeface="Arial" charset="0"/>
              <a:buChar char="•"/>
            </a:pPr>
            <a:r>
              <a:rPr lang="en-US" dirty="0"/>
              <a:t> Multi-block domain variable transfer</a:t>
            </a:r>
          </a:p>
          <a:p>
            <a:endParaRPr lang="en-US" dirty="0"/>
          </a:p>
        </p:txBody>
      </p:sp>
      <p:pic>
        <p:nvPicPr>
          <p:cNvPr id="5" name="Picture 4" descr="tet_nonconf_interface_mesh"/>
          <p:cNvPicPr>
            <a:picLocks noChangeAspect="1" noChangeArrowheads="1"/>
          </p:cNvPicPr>
          <p:nvPr/>
        </p:nvPicPr>
        <p:blipFill>
          <a:blip r:embed="rId2"/>
          <a:srcRect l="9253" t="13617" r="11566" b="10893"/>
          <a:stretch>
            <a:fillRect/>
          </a:stretch>
        </p:blipFill>
        <p:spPr bwMode="auto">
          <a:xfrm>
            <a:off x="6046788" y="2946400"/>
            <a:ext cx="1803400" cy="1463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 descr="cube_mesh"/>
          <p:cNvPicPr>
            <a:picLocks noChangeAspect="1" noChangeArrowheads="1"/>
          </p:cNvPicPr>
          <p:nvPr/>
        </p:nvPicPr>
        <p:blipFill>
          <a:blip r:embed="rId3"/>
          <a:srcRect t="14978"/>
          <a:stretch>
            <a:fillRect/>
          </a:stretch>
        </p:blipFill>
        <p:spPr bwMode="auto">
          <a:xfrm>
            <a:off x="663575" y="2744788"/>
            <a:ext cx="2525713" cy="1824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 descr="tet_conf_interface_mesh"/>
          <p:cNvPicPr>
            <a:picLocks noChangeAspect="1" noChangeArrowheads="1"/>
          </p:cNvPicPr>
          <p:nvPr/>
        </p:nvPicPr>
        <p:blipFill>
          <a:blip r:embed="rId4"/>
          <a:srcRect l="9253" t="13617" r="11566" b="10893"/>
          <a:stretch>
            <a:fillRect/>
          </a:stretch>
        </p:blipFill>
        <p:spPr bwMode="auto">
          <a:xfrm>
            <a:off x="6046788" y="1555750"/>
            <a:ext cx="1798637" cy="1457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7" descr="tet_mesh"/>
          <p:cNvPicPr>
            <a:picLocks noChangeAspect="1" noChangeArrowheads="1"/>
          </p:cNvPicPr>
          <p:nvPr/>
        </p:nvPicPr>
        <p:blipFill>
          <a:blip r:embed="rId5"/>
          <a:srcRect t="14978"/>
          <a:stretch>
            <a:fillRect/>
          </a:stretch>
        </p:blipFill>
        <p:spPr bwMode="auto">
          <a:xfrm>
            <a:off x="3060700" y="2743200"/>
            <a:ext cx="2439988" cy="176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7690943" y="3238500"/>
            <a:ext cx="1218603" cy="83099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Non-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conforming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interface</a:t>
            </a:r>
          </a:p>
        </p:txBody>
      </p:sp>
      <p:sp>
        <p:nvSpPr>
          <p:cNvPr id="10" name="Text Box 9"/>
          <p:cNvSpPr txBox="1">
            <a:spLocks noChangeArrowheads="1"/>
          </p:cNvSpPr>
          <p:nvPr/>
        </p:nvSpPr>
        <p:spPr bwMode="auto">
          <a:xfrm>
            <a:off x="7693025" y="2001838"/>
            <a:ext cx="1235075" cy="5810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Conforming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interface</a:t>
            </a:r>
          </a:p>
        </p:txBody>
      </p:sp>
      <p:sp>
        <p:nvSpPr>
          <p:cNvPr id="11" name="Line 10"/>
          <p:cNvSpPr>
            <a:spLocks noChangeShapeType="1"/>
          </p:cNvSpPr>
          <p:nvPr/>
        </p:nvSpPr>
        <p:spPr bwMode="auto">
          <a:xfrm flipV="1">
            <a:off x="5441950" y="2432050"/>
            <a:ext cx="609600" cy="4572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Line 11"/>
          <p:cNvSpPr>
            <a:spLocks noChangeShapeType="1"/>
          </p:cNvSpPr>
          <p:nvPr/>
        </p:nvSpPr>
        <p:spPr bwMode="auto">
          <a:xfrm>
            <a:off x="5457825" y="3109913"/>
            <a:ext cx="609600" cy="4572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3" name="Picture 12" descr="hexTetTransfer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58731" y="4816475"/>
            <a:ext cx="3335399" cy="1825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13" descr="hexTetTransferPlot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3659602" y="4552367"/>
            <a:ext cx="2564345" cy="198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5" descr="convergence_hexhex_no_int_src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6342884" y="4543849"/>
            <a:ext cx="2700281" cy="20248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TextBox 15"/>
          <p:cNvSpPr txBox="1"/>
          <p:nvPr/>
        </p:nvSpPr>
        <p:spPr>
          <a:xfrm>
            <a:off x="3906357" y="6538330"/>
            <a:ext cx="2124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Linear (patch test)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851898" y="6488668"/>
            <a:ext cx="1874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Trigometric</a:t>
            </a:r>
            <a:r>
              <a:rPr lang="en-US" dirty="0"/>
              <a:t> MMS</a:t>
            </a:r>
          </a:p>
        </p:txBody>
      </p:sp>
    </p:spTree>
    <p:extLst>
      <p:ext uri="{BB962C8B-B14F-4D97-AF65-F5344CB8AC3E}">
        <p14:creationId xmlns:p14="http://schemas.microsoft.com/office/powerpoint/2010/main" val="919852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Fluids/PMR Coupling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AutoShape 12"/>
          <p:cNvSpPr>
            <a:spLocks noChangeArrowheads="1"/>
          </p:cNvSpPr>
          <p:nvPr/>
        </p:nvSpPr>
        <p:spPr bwMode="auto">
          <a:xfrm rot="-3389524">
            <a:off x="5324469" y="3386557"/>
            <a:ext cx="2317750" cy="733663"/>
          </a:xfrm>
          <a:prstGeom prst="rightArrow">
            <a:avLst>
              <a:gd name="adj1" fmla="val 50000"/>
              <a:gd name="adj2" fmla="val 86698"/>
            </a:avLst>
          </a:prstGeom>
          <a:solidFill>
            <a:srgbClr val="FF9900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r>
              <a:rPr lang="en-US" sz="1800" dirty="0"/>
              <a:t>    T, </a:t>
            </a:r>
            <a:r>
              <a:rPr lang="en-US" dirty="0">
                <a:latin typeface="symbol" charset="2"/>
                <a:sym typeface="Symbol" charset="2"/>
              </a:rPr>
              <a:t>m</a:t>
            </a:r>
            <a:r>
              <a:rPr lang="en-US" sz="1800" dirty="0">
                <a:sym typeface="Symbol" charset="2"/>
              </a:rPr>
              <a:t>, S</a:t>
            </a:r>
            <a:r>
              <a:rPr lang="en-US" sz="1800" baseline="-25000" dirty="0"/>
              <a:t>RTE</a:t>
            </a:r>
            <a:endParaRPr lang="en-US" sz="1800" dirty="0"/>
          </a:p>
        </p:txBody>
      </p:sp>
      <p:sp>
        <p:nvSpPr>
          <p:cNvPr id="6" name="AutoShape 13"/>
          <p:cNvSpPr>
            <a:spLocks noChangeArrowheads="1"/>
          </p:cNvSpPr>
          <p:nvPr/>
        </p:nvSpPr>
        <p:spPr bwMode="auto">
          <a:xfrm rot="18256419" flipH="1">
            <a:off x="5980907" y="3856831"/>
            <a:ext cx="2444750" cy="668337"/>
          </a:xfrm>
          <a:prstGeom prst="rightArrow">
            <a:avLst>
              <a:gd name="adj1" fmla="val 50000"/>
              <a:gd name="adj2" fmla="val 91449"/>
            </a:avLst>
          </a:prstGeom>
          <a:solidFill>
            <a:srgbClr val="00CCF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r>
              <a:rPr lang="en-US" sz="1800"/>
              <a:t>              </a:t>
            </a:r>
            <a:r>
              <a:rPr lang="en-US" sz="1600"/>
              <a:t>       </a:t>
            </a:r>
          </a:p>
        </p:txBody>
      </p:sp>
      <p:sp>
        <p:nvSpPr>
          <p:cNvPr id="7" name="Oval 14"/>
          <p:cNvSpPr>
            <a:spLocks noChangeArrowheads="1"/>
          </p:cNvSpPr>
          <p:nvPr/>
        </p:nvSpPr>
        <p:spPr bwMode="auto">
          <a:xfrm>
            <a:off x="6673850" y="1073150"/>
            <a:ext cx="2295525" cy="2295525"/>
          </a:xfrm>
          <a:prstGeom prst="ellipse">
            <a:avLst/>
          </a:prstGeom>
          <a:solidFill>
            <a:srgbClr val="00CCFF"/>
          </a:solidFill>
          <a:ln w="15875">
            <a:solidFill>
              <a:schemeClr val="tx2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Oval 16"/>
          <p:cNvSpPr>
            <a:spLocks noChangeArrowheads="1"/>
          </p:cNvSpPr>
          <p:nvPr/>
        </p:nvSpPr>
        <p:spPr bwMode="auto">
          <a:xfrm>
            <a:off x="4257675" y="4468813"/>
            <a:ext cx="2295525" cy="2295525"/>
          </a:xfrm>
          <a:prstGeom prst="ellipse">
            <a:avLst/>
          </a:prstGeom>
          <a:solidFill>
            <a:srgbClr val="FF9900"/>
          </a:solidFill>
          <a:ln w="15875">
            <a:solidFill>
              <a:schemeClr val="tx2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Text Box 19"/>
          <p:cNvSpPr txBox="1">
            <a:spLocks noChangeArrowheads="1"/>
          </p:cNvSpPr>
          <p:nvPr/>
        </p:nvSpPr>
        <p:spPr bwMode="auto">
          <a:xfrm>
            <a:off x="7042150" y="1822450"/>
            <a:ext cx="1631950" cy="1250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800" b="1" dirty="0">
                <a:solidFill>
                  <a:schemeClr val="tx1"/>
                </a:solidFill>
              </a:rPr>
              <a:t>Participating </a:t>
            </a:r>
          </a:p>
          <a:p>
            <a:pPr algn="ctr"/>
            <a:r>
              <a:rPr lang="en-US" sz="1800" b="1" dirty="0">
                <a:solidFill>
                  <a:schemeClr val="tx1"/>
                </a:solidFill>
              </a:rPr>
              <a:t>Media</a:t>
            </a:r>
          </a:p>
          <a:p>
            <a:pPr algn="ctr"/>
            <a:r>
              <a:rPr lang="en-US" sz="1800" b="1" dirty="0">
                <a:solidFill>
                  <a:schemeClr val="tx1"/>
                </a:solidFill>
              </a:rPr>
              <a:t>Radiation</a:t>
            </a:r>
          </a:p>
          <a:p>
            <a:endParaRPr lang="en-US" sz="800" b="1" dirty="0">
              <a:solidFill>
                <a:schemeClr val="tx1"/>
              </a:solidFill>
            </a:endParaRPr>
          </a:p>
          <a:p>
            <a:r>
              <a:rPr lang="en-US" sz="1400" b="1" dirty="0">
                <a:solidFill>
                  <a:schemeClr val="tx1"/>
                </a:solidFill>
              </a:rPr>
              <a:t>n(n+2) DOF/node</a:t>
            </a:r>
          </a:p>
        </p:txBody>
      </p:sp>
      <p:sp>
        <p:nvSpPr>
          <p:cNvPr id="10" name="Text Box 21"/>
          <p:cNvSpPr txBox="1">
            <a:spLocks noChangeArrowheads="1"/>
          </p:cNvSpPr>
          <p:nvPr/>
        </p:nvSpPr>
        <p:spPr bwMode="auto">
          <a:xfrm rot="-3381672">
            <a:off x="6243638" y="3746500"/>
            <a:ext cx="14160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chemeClr val="bg2"/>
                </a:solidFill>
              </a:rPr>
              <a:t>VOLUME</a:t>
            </a:r>
          </a:p>
        </p:txBody>
      </p:sp>
      <p:sp>
        <p:nvSpPr>
          <p:cNvPr id="11" name="Text Box 24"/>
          <p:cNvSpPr txBox="1">
            <a:spLocks noChangeArrowheads="1"/>
          </p:cNvSpPr>
          <p:nvPr/>
        </p:nvSpPr>
        <p:spPr bwMode="auto">
          <a:xfrm>
            <a:off x="4362450" y="5172075"/>
            <a:ext cx="2025650" cy="1250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800" b="1" dirty="0">
                <a:solidFill>
                  <a:schemeClr val="tx1"/>
                </a:solidFill>
              </a:rPr>
              <a:t>Turbulent</a:t>
            </a:r>
          </a:p>
          <a:p>
            <a:pPr algn="ctr"/>
            <a:r>
              <a:rPr lang="en-US" sz="1800" b="1" dirty="0">
                <a:solidFill>
                  <a:schemeClr val="tx1"/>
                </a:solidFill>
              </a:rPr>
              <a:t>Fluid Mechanics,</a:t>
            </a:r>
          </a:p>
          <a:p>
            <a:pPr algn="ctr"/>
            <a:r>
              <a:rPr lang="en-US" sz="1800" b="1" dirty="0">
                <a:solidFill>
                  <a:schemeClr val="tx1"/>
                </a:solidFill>
              </a:rPr>
              <a:t>Combustion</a:t>
            </a:r>
          </a:p>
          <a:p>
            <a:pPr algn="ctr"/>
            <a:endParaRPr lang="en-US" sz="800" b="1" dirty="0">
              <a:solidFill>
                <a:schemeClr val="tx1"/>
              </a:solidFill>
            </a:endParaRPr>
          </a:p>
          <a:p>
            <a:pPr algn="ctr"/>
            <a:r>
              <a:rPr lang="en-US" sz="1400" b="1" dirty="0">
                <a:solidFill>
                  <a:schemeClr val="tx1"/>
                </a:solidFill>
              </a:rPr>
              <a:t>15 </a:t>
            </a:r>
            <a:r>
              <a:rPr lang="en-US" sz="1400" b="1" dirty="0" err="1">
                <a:solidFill>
                  <a:schemeClr val="tx1"/>
                </a:solidFill>
              </a:rPr>
              <a:t>dof</a:t>
            </a:r>
            <a:r>
              <a:rPr lang="en-US" sz="1400" b="1" dirty="0">
                <a:solidFill>
                  <a:schemeClr val="tx1"/>
                </a:solidFill>
              </a:rPr>
              <a:t>/node</a:t>
            </a:r>
          </a:p>
        </p:txBody>
      </p:sp>
      <p:sp>
        <p:nvSpPr>
          <p:cNvPr id="12" name="Line 28"/>
          <p:cNvSpPr>
            <a:spLocks noChangeShapeType="1"/>
          </p:cNvSpPr>
          <p:nvPr/>
        </p:nvSpPr>
        <p:spPr bwMode="auto">
          <a:xfrm>
            <a:off x="6807200" y="1695450"/>
            <a:ext cx="205105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3" name="Text Box 29"/>
          <p:cNvSpPr txBox="1">
            <a:spLocks noChangeArrowheads="1"/>
          </p:cNvSpPr>
          <p:nvPr/>
        </p:nvSpPr>
        <p:spPr bwMode="auto">
          <a:xfrm>
            <a:off x="7494507" y="1250950"/>
            <a:ext cx="782587" cy="46166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400" b="1" dirty="0"/>
              <a:t>PMR</a:t>
            </a:r>
          </a:p>
        </p:txBody>
      </p:sp>
      <p:sp>
        <p:nvSpPr>
          <p:cNvPr id="14" name="Line 30"/>
          <p:cNvSpPr>
            <a:spLocks noChangeShapeType="1"/>
          </p:cNvSpPr>
          <p:nvPr/>
        </p:nvSpPr>
        <p:spPr bwMode="auto">
          <a:xfrm>
            <a:off x="4381500" y="5132388"/>
            <a:ext cx="205105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5" name="Text Box 31"/>
          <p:cNvSpPr txBox="1">
            <a:spLocks noChangeArrowheads="1"/>
          </p:cNvSpPr>
          <p:nvPr/>
        </p:nvSpPr>
        <p:spPr bwMode="auto">
          <a:xfrm>
            <a:off x="4881563" y="4687888"/>
            <a:ext cx="1039067" cy="46166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400" b="1" dirty="0"/>
              <a:t>Fluids</a:t>
            </a:r>
          </a:p>
        </p:txBody>
      </p:sp>
      <p:pic>
        <p:nvPicPr>
          <p:cNvPr id="16" name="Picture 32" descr="del_dot_qr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 rot="-3339197">
            <a:off x="6934994" y="3891757"/>
            <a:ext cx="666750" cy="404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51" descr="h2Deflection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04863" y="4216400"/>
            <a:ext cx="2044700" cy="1884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TextBox 17"/>
          <p:cNvSpPr txBox="1"/>
          <p:nvPr/>
        </p:nvSpPr>
        <p:spPr>
          <a:xfrm>
            <a:off x="636608" y="6342927"/>
            <a:ext cx="2483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Deflected reacting jet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089" y="1073150"/>
            <a:ext cx="3403600" cy="265430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122744" y="3838689"/>
            <a:ext cx="1052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Pool fire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2534" y="1149403"/>
            <a:ext cx="1987416" cy="2447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624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4623434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Favre-averaged static enthalpy equation: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Steady, non-scattering Radiative Transport Equation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Scalar Flux,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Divergence of radiative flux,</a:t>
            </a:r>
          </a:p>
        </p:txBody>
      </p:sp>
      <p:sp>
        <p:nvSpPr>
          <p:cNvPr id="11" name="Text Box 1055"/>
          <p:cNvSpPr txBox="1">
            <a:spLocks noChangeArrowheads="1"/>
          </p:cNvSpPr>
          <p:nvPr/>
        </p:nvSpPr>
        <p:spPr bwMode="auto">
          <a:xfrm>
            <a:off x="3744004" y="3152152"/>
            <a:ext cx="378787" cy="372006"/>
          </a:xfrm>
          <a:prstGeom prst="rect">
            <a:avLst/>
          </a:prstGeom>
          <a:solidFill>
            <a:srgbClr val="FFFF00">
              <a:alpha val="79999"/>
            </a:srgbClr>
          </a:solidFill>
          <a:ln w="25400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1800"/>
              <a:t>                           </a:t>
            </a:r>
          </a:p>
        </p:txBody>
      </p:sp>
      <p:sp>
        <p:nvSpPr>
          <p:cNvPr id="10" name="Text Box 1055"/>
          <p:cNvSpPr txBox="1">
            <a:spLocks noChangeArrowheads="1"/>
          </p:cNvSpPr>
          <p:nvPr/>
        </p:nvSpPr>
        <p:spPr bwMode="auto">
          <a:xfrm>
            <a:off x="4911308" y="1972266"/>
            <a:ext cx="548640" cy="548640"/>
          </a:xfrm>
          <a:prstGeom prst="rect">
            <a:avLst/>
          </a:prstGeom>
          <a:solidFill>
            <a:srgbClr val="FFFF00">
              <a:alpha val="79999"/>
            </a:srgbClr>
          </a:solidFill>
          <a:ln w="25400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1800"/>
              <a:t>                          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Fluids/PMR Coupling Equations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8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2253077" y="1972267"/>
                <a:ext cx="3453242" cy="5439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mr-I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𝜕𝜌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h</m:t>
                        </m:r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den>
                    </m:f>
                    <m:r>
                      <a:rPr lang="en-US" i="1">
                        <a:latin typeface="Cambria Math" charset="0"/>
                      </a:rPr>
                      <m:t>+</m:t>
                    </m:r>
                    <m:f>
                      <m:fPr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𝜕𝜌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h</m:t>
                        </m:r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−</m:t>
                    </m:r>
                    <m:f>
                      <m:fPr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</m:sub>
                        </m:sSub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f>
                      <m:fPr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p>
                          <m:sSupPr>
                            <m:ctrlPr>
                              <a:rPr lang="mr-IN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𝑝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sup>
                        </m:sSup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den>
                    </m:f>
                    <m: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−</m:t>
                    </m:r>
                    <m:f>
                      <m:fPr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𝑅</m:t>
                            </m:r>
                          </m:sup>
                        </m:sSubSup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3077" y="1972267"/>
                <a:ext cx="3453242" cy="543931"/>
              </a:xfrm>
              <a:prstGeom prst="rect">
                <a:avLst/>
              </a:prstGeom>
              <a:blipFill rotWithShape="0">
                <a:blip r:embed="rId2"/>
                <a:stretch>
                  <a:fillRect l="-177" b="-11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Line 24"/>
          <p:cNvSpPr>
            <a:spLocks noChangeShapeType="1"/>
          </p:cNvSpPr>
          <p:nvPr/>
        </p:nvSpPr>
        <p:spPr bwMode="auto">
          <a:xfrm flipV="1">
            <a:off x="7759700" y="4425950"/>
            <a:ext cx="1588" cy="49053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3" name="Oval 25"/>
          <p:cNvSpPr>
            <a:spLocks noChangeArrowheads="1"/>
          </p:cNvSpPr>
          <p:nvPr/>
        </p:nvSpPr>
        <p:spPr bwMode="auto">
          <a:xfrm>
            <a:off x="7716838" y="4905375"/>
            <a:ext cx="98425" cy="98425"/>
          </a:xfrm>
          <a:prstGeom prst="ellipse">
            <a:avLst/>
          </a:prstGeom>
          <a:solidFill>
            <a:schemeClr val="tx1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" name="Line 26"/>
          <p:cNvSpPr>
            <a:spLocks noChangeShapeType="1"/>
          </p:cNvSpPr>
          <p:nvPr/>
        </p:nvSpPr>
        <p:spPr bwMode="auto">
          <a:xfrm flipH="1">
            <a:off x="7748588" y="5014913"/>
            <a:ext cx="9525" cy="49212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5" name="Line 27"/>
          <p:cNvSpPr>
            <a:spLocks noChangeShapeType="1"/>
          </p:cNvSpPr>
          <p:nvPr/>
        </p:nvSpPr>
        <p:spPr bwMode="auto">
          <a:xfrm>
            <a:off x="7812088" y="4959350"/>
            <a:ext cx="493712" cy="111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6" name="Line 28"/>
          <p:cNvSpPr>
            <a:spLocks noChangeShapeType="1"/>
          </p:cNvSpPr>
          <p:nvPr/>
        </p:nvSpPr>
        <p:spPr bwMode="auto">
          <a:xfrm flipH="1" flipV="1">
            <a:off x="7232650" y="4938713"/>
            <a:ext cx="501650" cy="2222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7" name="Line 29"/>
          <p:cNvSpPr>
            <a:spLocks noChangeShapeType="1"/>
          </p:cNvSpPr>
          <p:nvPr/>
        </p:nvSpPr>
        <p:spPr bwMode="auto">
          <a:xfrm flipV="1">
            <a:off x="7821613" y="4619625"/>
            <a:ext cx="373062" cy="3063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8" name="Line 30"/>
          <p:cNvSpPr>
            <a:spLocks noChangeShapeType="1"/>
          </p:cNvSpPr>
          <p:nvPr/>
        </p:nvSpPr>
        <p:spPr bwMode="auto">
          <a:xfrm>
            <a:off x="7754938" y="4979988"/>
            <a:ext cx="350837" cy="3286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9" name="Line 31"/>
          <p:cNvSpPr>
            <a:spLocks noChangeShapeType="1"/>
          </p:cNvSpPr>
          <p:nvPr/>
        </p:nvSpPr>
        <p:spPr bwMode="auto">
          <a:xfrm flipH="1" flipV="1">
            <a:off x="7405688" y="4586288"/>
            <a:ext cx="327025" cy="35083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0" name="Line 32"/>
          <p:cNvSpPr>
            <a:spLocks noChangeShapeType="1"/>
          </p:cNvSpPr>
          <p:nvPr/>
        </p:nvSpPr>
        <p:spPr bwMode="auto">
          <a:xfrm flipH="1">
            <a:off x="7383463" y="5002213"/>
            <a:ext cx="349250" cy="26352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8105775" y="4151819"/>
                <a:ext cx="395810" cy="4228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charset="0"/>
                            </a:rPr>
                            <m:t>𝑠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𝑗</m:t>
                          </m:r>
                        </m:sub>
                        <m:sup>
                          <m:r>
                            <a:rPr lang="en-US" i="1">
                              <a:latin typeface="Cambria Math" charset="0"/>
                            </a:rPr>
                            <m:t>𝑘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5775" y="4151819"/>
                <a:ext cx="395810" cy="422873"/>
              </a:xfrm>
              <a:prstGeom prst="rect">
                <a:avLst/>
              </a:prstGeom>
              <a:blipFill rotWithShape="0">
                <a:blip r:embed="rId3"/>
                <a:stretch>
                  <a:fillRect b="-101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/>
          <p:cNvSpPr txBox="1"/>
          <p:nvPr/>
        </p:nvSpPr>
        <p:spPr>
          <a:xfrm>
            <a:off x="7338349" y="5822066"/>
            <a:ext cx="1362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Quadrature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2104889" y="3899303"/>
                <a:ext cx="2806419" cy="7693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</a:rPr>
                        <m:t>𝐺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≈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𝑘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𝑘</m:t>
                              </m:r>
                            </m:sub>
                          </m:sSub>
                          <m:sSup>
                            <m:sSupPr>
                              <m:ctrlPr>
                                <a:rPr lang="mr-IN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𝐼</m:t>
                              </m:r>
                            </m:e>
                            <m:sup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𝑘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4889" y="3899303"/>
                <a:ext cx="2806419" cy="769313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3661975" y="5491815"/>
                <a:ext cx="3453242" cy="66050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𝑅</m:t>
                              </m:r>
                            </m:sup>
                          </m:sSubSup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𝜇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𝑎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mr-IN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𝜎</m:t>
                              </m:r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𝑇</m:t>
                              </m:r>
                            </m:e>
                            <m:sup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4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𝐺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1975" y="5491815"/>
                <a:ext cx="3453242" cy="66050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1231037" y="5437410"/>
                <a:ext cx="2806419" cy="7693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𝑞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𝑗</m:t>
                          </m:r>
                        </m:sub>
                        <m:sup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𝑅</m:t>
                          </m:r>
                        </m:sup>
                      </m:sSubSup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≈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𝑘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𝑘</m:t>
                              </m:r>
                            </m:sub>
                          </m:sSub>
                          <m:sSup>
                            <m:sSupPr>
                              <m:ctrlPr>
                                <a:rPr lang="mr-IN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𝐼</m:t>
                              </m:r>
                            </m:e>
                            <m:sup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𝑘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i="1">
                                  <a:latin typeface="Cambria Math" charset="0"/>
                                </a:rPr>
                                <m:t>𝑘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1037" y="5437410"/>
                <a:ext cx="2806419" cy="769313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 Box 1055"/>
          <p:cNvSpPr txBox="1">
            <a:spLocks noChangeArrowheads="1"/>
          </p:cNvSpPr>
          <p:nvPr/>
        </p:nvSpPr>
        <p:spPr bwMode="auto">
          <a:xfrm>
            <a:off x="4841756" y="2977942"/>
            <a:ext cx="378787" cy="372006"/>
          </a:xfrm>
          <a:prstGeom prst="rect">
            <a:avLst/>
          </a:prstGeom>
          <a:solidFill>
            <a:srgbClr val="FFFF00">
              <a:alpha val="79999"/>
            </a:srgbClr>
          </a:solidFill>
          <a:ln w="25400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1800"/>
              <a:t>                         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2667737" y="2933569"/>
                <a:ext cx="2806419" cy="7320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charset="0"/>
                            </a:rPr>
                            <m:t>𝑠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𝑗</m:t>
                          </m:r>
                        </m:sub>
                        <m:sup>
                          <m:r>
                            <a:rPr lang="en-US" i="1">
                              <a:latin typeface="Cambria Math" charset="0"/>
                            </a:rPr>
                            <m:t>𝑘</m:t>
                          </m:r>
                        </m:sup>
                      </m:sSubSup>
                      <m:f>
                        <m:fPr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mr-IN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𝐼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𝑘</m:t>
                              </m:r>
                            </m:sup>
                          </m:sSup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𝑎</m:t>
                          </m:r>
                        </m:sub>
                      </m:sSub>
                      <m:sSup>
                        <m:sSupPr>
                          <m:ctrlPr>
                            <a:rPr lang="mr-IN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𝐼</m:t>
                          </m:r>
                        </m:e>
                        <m:sup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𝑘</m:t>
                          </m:r>
                        </m:sup>
                      </m:sSup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𝜇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𝑎</m:t>
                          </m:r>
                        </m:sub>
                      </m:sSub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𝜎</m:t>
                      </m:r>
                      <m:f>
                        <m:fPr>
                          <m:ctrlPr>
                            <a:rPr lang="mr-IN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mr-IN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𝑇</m:t>
                              </m:r>
                            </m:e>
                            <m:sup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4</m:t>
                              </m:r>
                            </m:sup>
                          </m:sSup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𝜋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7737" y="2933569"/>
                <a:ext cx="2806419" cy="732060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1360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PMR/Thermal Coupling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AutoShape 11"/>
          <p:cNvSpPr>
            <a:spLocks noChangeArrowheads="1"/>
          </p:cNvSpPr>
          <p:nvPr/>
        </p:nvSpPr>
        <p:spPr bwMode="auto">
          <a:xfrm flipH="1">
            <a:off x="2432050" y="2033588"/>
            <a:ext cx="4397375" cy="668337"/>
          </a:xfrm>
          <a:prstGeom prst="rightArrow">
            <a:avLst>
              <a:gd name="adj1" fmla="val 50000"/>
              <a:gd name="adj2" fmla="val 164489"/>
            </a:avLst>
          </a:prstGeom>
          <a:solidFill>
            <a:srgbClr val="00CCF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r>
              <a:rPr lang="en-US" sz="1800"/>
              <a:t>Irradiation</a:t>
            </a:r>
          </a:p>
        </p:txBody>
      </p:sp>
      <p:sp>
        <p:nvSpPr>
          <p:cNvPr id="6" name="Oval 14"/>
          <p:cNvSpPr>
            <a:spLocks noChangeArrowheads="1"/>
          </p:cNvSpPr>
          <p:nvPr/>
        </p:nvSpPr>
        <p:spPr bwMode="auto">
          <a:xfrm>
            <a:off x="6673850" y="1073150"/>
            <a:ext cx="2295525" cy="2295525"/>
          </a:xfrm>
          <a:prstGeom prst="ellipse">
            <a:avLst/>
          </a:prstGeom>
          <a:solidFill>
            <a:srgbClr val="00CCFF"/>
          </a:solidFill>
          <a:ln w="15875">
            <a:solidFill>
              <a:schemeClr val="tx2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5"/>
          <p:cNvSpPr>
            <a:spLocks noChangeArrowheads="1"/>
          </p:cNvSpPr>
          <p:nvPr/>
        </p:nvSpPr>
        <p:spPr bwMode="auto">
          <a:xfrm>
            <a:off x="2205562" y="1354138"/>
            <a:ext cx="4676775" cy="668337"/>
          </a:xfrm>
          <a:prstGeom prst="rightArrow">
            <a:avLst>
              <a:gd name="adj1" fmla="val 50000"/>
              <a:gd name="adj2" fmla="val 174941"/>
            </a:avLst>
          </a:prstGeom>
          <a:solidFill>
            <a:srgbClr val="99FF66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r>
              <a:rPr lang="en-US" sz="1800"/>
              <a:t>Temperature</a:t>
            </a:r>
          </a:p>
        </p:txBody>
      </p:sp>
      <p:sp>
        <p:nvSpPr>
          <p:cNvPr id="8" name="Oval 18"/>
          <p:cNvSpPr>
            <a:spLocks noChangeArrowheads="1"/>
          </p:cNvSpPr>
          <p:nvPr/>
        </p:nvSpPr>
        <p:spPr bwMode="auto">
          <a:xfrm>
            <a:off x="119063" y="1058863"/>
            <a:ext cx="2306637" cy="2238375"/>
          </a:xfrm>
          <a:prstGeom prst="ellipse">
            <a:avLst/>
          </a:prstGeom>
          <a:solidFill>
            <a:srgbClr val="99FF66"/>
          </a:solidFill>
          <a:ln w="15875">
            <a:solidFill>
              <a:schemeClr val="tx2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Text Box 19"/>
          <p:cNvSpPr txBox="1">
            <a:spLocks noChangeArrowheads="1"/>
          </p:cNvSpPr>
          <p:nvPr/>
        </p:nvSpPr>
        <p:spPr bwMode="auto">
          <a:xfrm>
            <a:off x="7042150" y="1822450"/>
            <a:ext cx="1631950" cy="1250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800" b="1" dirty="0">
                <a:solidFill>
                  <a:schemeClr val="tx1"/>
                </a:solidFill>
              </a:rPr>
              <a:t>Participating </a:t>
            </a:r>
          </a:p>
          <a:p>
            <a:pPr algn="ctr"/>
            <a:r>
              <a:rPr lang="en-US" sz="1800" b="1" dirty="0">
                <a:solidFill>
                  <a:schemeClr val="tx1"/>
                </a:solidFill>
              </a:rPr>
              <a:t>Media</a:t>
            </a:r>
          </a:p>
          <a:p>
            <a:pPr algn="ctr"/>
            <a:r>
              <a:rPr lang="en-US" sz="1800" b="1" dirty="0">
                <a:solidFill>
                  <a:schemeClr val="tx1"/>
                </a:solidFill>
              </a:rPr>
              <a:t>Radiation</a:t>
            </a:r>
          </a:p>
          <a:p>
            <a:pPr algn="ctr"/>
            <a:endParaRPr lang="en-US" sz="800" b="1" dirty="0">
              <a:solidFill>
                <a:schemeClr val="tx1"/>
              </a:solidFill>
            </a:endParaRPr>
          </a:p>
          <a:p>
            <a:pPr algn="ctr"/>
            <a:r>
              <a:rPr lang="en-US" sz="1400" b="1" dirty="0">
                <a:solidFill>
                  <a:schemeClr val="tx1"/>
                </a:solidFill>
              </a:rPr>
              <a:t>n(n+2) DOF/node</a:t>
            </a:r>
          </a:p>
        </p:txBody>
      </p:sp>
      <p:sp>
        <p:nvSpPr>
          <p:cNvPr id="10" name="Text Box 22"/>
          <p:cNvSpPr txBox="1">
            <a:spLocks noChangeArrowheads="1"/>
          </p:cNvSpPr>
          <p:nvPr/>
        </p:nvSpPr>
        <p:spPr bwMode="auto">
          <a:xfrm>
            <a:off x="3684588" y="1838325"/>
            <a:ext cx="191293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chemeClr val="bg2"/>
                </a:solidFill>
              </a:rPr>
              <a:t>SURFACE</a:t>
            </a:r>
          </a:p>
        </p:txBody>
      </p:sp>
      <p:sp>
        <p:nvSpPr>
          <p:cNvPr id="11" name="Text Box 23"/>
          <p:cNvSpPr txBox="1">
            <a:spLocks noChangeArrowheads="1"/>
          </p:cNvSpPr>
          <p:nvPr/>
        </p:nvSpPr>
        <p:spPr bwMode="auto">
          <a:xfrm>
            <a:off x="73025" y="1636713"/>
            <a:ext cx="2393950" cy="1463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800" b="1" dirty="0">
                <a:solidFill>
                  <a:schemeClr val="tx1"/>
                </a:solidFill>
              </a:rPr>
              <a:t>Conduction</a:t>
            </a:r>
          </a:p>
          <a:p>
            <a:pPr algn="ctr"/>
            <a:r>
              <a:rPr lang="en-US" sz="1800" b="1" dirty="0">
                <a:solidFill>
                  <a:schemeClr val="tx1"/>
                </a:solidFill>
              </a:rPr>
              <a:t>Heat Transfer,</a:t>
            </a:r>
          </a:p>
          <a:p>
            <a:pPr algn="ctr"/>
            <a:r>
              <a:rPr lang="en-US" sz="1800" b="1" dirty="0">
                <a:solidFill>
                  <a:schemeClr val="tx1"/>
                </a:solidFill>
              </a:rPr>
              <a:t>Enclosure Radiation</a:t>
            </a:r>
          </a:p>
          <a:p>
            <a:pPr algn="ctr"/>
            <a:endParaRPr lang="en-US" sz="800" b="1" dirty="0">
              <a:solidFill>
                <a:schemeClr val="tx1"/>
              </a:solidFill>
            </a:endParaRPr>
          </a:p>
          <a:p>
            <a:pPr algn="ctr"/>
            <a:r>
              <a:rPr lang="en-US" sz="1400" b="1" dirty="0">
                <a:solidFill>
                  <a:schemeClr val="tx1"/>
                </a:solidFill>
              </a:rPr>
              <a:t>1 DOF/node</a:t>
            </a:r>
          </a:p>
          <a:p>
            <a:pPr algn="ctr"/>
            <a:r>
              <a:rPr lang="en-US" sz="1400" b="1" dirty="0">
                <a:solidFill>
                  <a:schemeClr val="tx1"/>
                </a:solidFill>
              </a:rPr>
              <a:t> + chemistry</a:t>
            </a:r>
          </a:p>
        </p:txBody>
      </p:sp>
      <p:sp>
        <p:nvSpPr>
          <p:cNvPr id="12" name="Line 26"/>
          <p:cNvSpPr>
            <a:spLocks noChangeShapeType="1"/>
          </p:cNvSpPr>
          <p:nvPr/>
        </p:nvSpPr>
        <p:spPr bwMode="auto">
          <a:xfrm>
            <a:off x="239713" y="1662113"/>
            <a:ext cx="205105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3" name="Text Box 27"/>
          <p:cNvSpPr txBox="1">
            <a:spLocks noChangeArrowheads="1"/>
          </p:cNvSpPr>
          <p:nvPr/>
        </p:nvSpPr>
        <p:spPr bwMode="auto">
          <a:xfrm>
            <a:off x="567079" y="1217613"/>
            <a:ext cx="1382110" cy="46166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400" b="1"/>
              <a:t>Thermal</a:t>
            </a:r>
            <a:endParaRPr lang="en-US" sz="2400" b="1" dirty="0"/>
          </a:p>
        </p:txBody>
      </p:sp>
      <p:sp>
        <p:nvSpPr>
          <p:cNvPr id="14" name="Line 28"/>
          <p:cNvSpPr>
            <a:spLocks noChangeShapeType="1"/>
          </p:cNvSpPr>
          <p:nvPr/>
        </p:nvSpPr>
        <p:spPr bwMode="auto">
          <a:xfrm>
            <a:off x="6807200" y="1695450"/>
            <a:ext cx="205105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5" name="Text Box 29"/>
          <p:cNvSpPr txBox="1">
            <a:spLocks noChangeArrowheads="1"/>
          </p:cNvSpPr>
          <p:nvPr/>
        </p:nvSpPr>
        <p:spPr bwMode="auto">
          <a:xfrm>
            <a:off x="7297738" y="1250950"/>
            <a:ext cx="782587" cy="46166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400" b="1" dirty="0"/>
              <a:t>PMR</a:t>
            </a:r>
          </a:p>
        </p:txBody>
      </p:sp>
      <p:pic>
        <p:nvPicPr>
          <p:cNvPr id="16" name="Picture 52" descr="pmrCondGeom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7889" y="4033838"/>
            <a:ext cx="2249488" cy="2243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Line 53"/>
          <p:cNvSpPr>
            <a:spLocks noChangeShapeType="1"/>
          </p:cNvSpPr>
          <p:nvPr/>
        </p:nvSpPr>
        <p:spPr bwMode="auto">
          <a:xfrm flipH="1" flipV="1">
            <a:off x="1278502" y="4059238"/>
            <a:ext cx="1524000" cy="144462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 type="none" w="med" len="lg"/>
            <a:tailEnd type="triangle" w="med" len="lg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Line 54"/>
          <p:cNvSpPr>
            <a:spLocks noChangeShapeType="1"/>
          </p:cNvSpPr>
          <p:nvPr/>
        </p:nvSpPr>
        <p:spPr bwMode="auto">
          <a:xfrm flipH="1" flipV="1">
            <a:off x="1418202" y="5456238"/>
            <a:ext cx="1346200" cy="144462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 type="none" w="med" len="lg"/>
            <a:tailEnd type="triangle" w="med" len="lg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Line 55"/>
          <p:cNvSpPr>
            <a:spLocks noChangeShapeType="1"/>
          </p:cNvSpPr>
          <p:nvPr/>
        </p:nvSpPr>
        <p:spPr bwMode="auto">
          <a:xfrm flipH="1" flipV="1">
            <a:off x="1303902" y="4618038"/>
            <a:ext cx="1524000" cy="588962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 type="none" w="med" len="lg"/>
            <a:tailEnd type="triangle" w="med" len="lg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Line 56"/>
          <p:cNvSpPr>
            <a:spLocks noChangeShapeType="1"/>
          </p:cNvSpPr>
          <p:nvPr/>
        </p:nvSpPr>
        <p:spPr bwMode="auto">
          <a:xfrm flipH="1" flipV="1">
            <a:off x="1354702" y="4376738"/>
            <a:ext cx="1587500" cy="296862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 type="none" w="med" len="lg"/>
            <a:tailEnd type="triangle" w="med" len="lg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Rectangle 57"/>
          <p:cNvSpPr>
            <a:spLocks noChangeArrowheads="1"/>
          </p:cNvSpPr>
          <p:nvPr/>
        </p:nvSpPr>
        <p:spPr bwMode="auto">
          <a:xfrm>
            <a:off x="2758052" y="3946525"/>
            <a:ext cx="29813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>
                <a:latin typeface="Times New Roman" charset="0"/>
              </a:rPr>
              <a:t>r</a:t>
            </a:r>
            <a:r>
              <a:rPr lang="en-US" sz="2400" baseline="-25000">
                <a:latin typeface="Times New Roman" charset="0"/>
              </a:rPr>
              <a:t>o</a:t>
            </a:r>
            <a:r>
              <a:rPr lang="en-US" sz="2400">
                <a:latin typeface="Times New Roman" charset="0"/>
              </a:rPr>
              <a:t>, T</a:t>
            </a:r>
            <a:r>
              <a:rPr lang="en-US" sz="2400" baseline="-25000">
                <a:latin typeface="Times New Roman" charset="0"/>
              </a:rPr>
              <a:t>o </a:t>
            </a:r>
            <a:r>
              <a:rPr lang="en-US" sz="2400">
                <a:latin typeface="Times New Roman" charset="0"/>
              </a:rPr>
              <a:t>= 0.1 m, 600K</a:t>
            </a:r>
          </a:p>
        </p:txBody>
      </p:sp>
      <p:sp>
        <p:nvSpPr>
          <p:cNvPr id="22" name="Rectangle 58"/>
          <p:cNvSpPr>
            <a:spLocks noChangeArrowheads="1"/>
          </p:cNvSpPr>
          <p:nvPr/>
        </p:nvSpPr>
        <p:spPr bwMode="auto">
          <a:xfrm>
            <a:off x="2935852" y="4464050"/>
            <a:ext cx="34893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>
                <a:latin typeface="Times New Roman" charset="0"/>
              </a:rPr>
              <a:t>r</a:t>
            </a:r>
            <a:r>
              <a:rPr lang="en-US" sz="2400" baseline="-25000">
                <a:latin typeface="Times New Roman" charset="0"/>
              </a:rPr>
              <a:t>2</a:t>
            </a:r>
            <a:r>
              <a:rPr lang="en-US" sz="2400">
                <a:latin typeface="Times New Roman" charset="0"/>
              </a:rPr>
              <a:t>, T</a:t>
            </a:r>
            <a:r>
              <a:rPr lang="en-US" sz="2400" baseline="-25000">
                <a:latin typeface="Times New Roman" charset="0"/>
              </a:rPr>
              <a:t>2 </a:t>
            </a:r>
            <a:r>
              <a:rPr lang="en-US" sz="2400">
                <a:latin typeface="Times New Roman" charset="0"/>
              </a:rPr>
              <a:t>= 0.075 m, 599.291K</a:t>
            </a:r>
          </a:p>
        </p:txBody>
      </p:sp>
      <p:sp>
        <p:nvSpPr>
          <p:cNvPr id="23" name="Rectangle 59"/>
          <p:cNvSpPr>
            <a:spLocks noChangeArrowheads="1"/>
          </p:cNvSpPr>
          <p:nvPr/>
        </p:nvSpPr>
        <p:spPr bwMode="auto">
          <a:xfrm>
            <a:off x="2773927" y="5454650"/>
            <a:ext cx="303688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>
                <a:latin typeface="Times New Roman" charset="0"/>
              </a:rPr>
              <a:t>r</a:t>
            </a:r>
            <a:r>
              <a:rPr lang="en-US" sz="2400" baseline="-25000">
                <a:latin typeface="Times New Roman" charset="0"/>
              </a:rPr>
              <a:t>i</a:t>
            </a:r>
            <a:r>
              <a:rPr lang="en-US" sz="2400">
                <a:latin typeface="Times New Roman" charset="0"/>
              </a:rPr>
              <a:t>, T</a:t>
            </a:r>
            <a:r>
              <a:rPr lang="en-US" sz="2400" baseline="-25000">
                <a:latin typeface="Times New Roman" charset="0"/>
              </a:rPr>
              <a:t>i </a:t>
            </a:r>
            <a:r>
              <a:rPr lang="en-US" sz="2400">
                <a:latin typeface="Times New Roman" charset="0"/>
              </a:rPr>
              <a:t>= 0.03 m, 300K</a:t>
            </a:r>
          </a:p>
        </p:txBody>
      </p:sp>
      <p:sp>
        <p:nvSpPr>
          <p:cNvPr id="24" name="Rectangle 60"/>
          <p:cNvSpPr>
            <a:spLocks noChangeArrowheads="1"/>
          </p:cNvSpPr>
          <p:nvPr/>
        </p:nvSpPr>
        <p:spPr bwMode="auto">
          <a:xfrm>
            <a:off x="2834252" y="4997450"/>
            <a:ext cx="3336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>
                <a:latin typeface="Times New Roman" charset="0"/>
              </a:rPr>
              <a:t>r</a:t>
            </a:r>
            <a:r>
              <a:rPr lang="en-US" sz="2400" baseline="-25000">
                <a:latin typeface="Times New Roman" charset="0"/>
              </a:rPr>
              <a:t>1</a:t>
            </a:r>
            <a:r>
              <a:rPr lang="en-US" sz="2400">
                <a:latin typeface="Times New Roman" charset="0"/>
              </a:rPr>
              <a:t>, T</a:t>
            </a:r>
            <a:r>
              <a:rPr lang="en-US" sz="2400" baseline="-25000">
                <a:latin typeface="Times New Roman" charset="0"/>
              </a:rPr>
              <a:t>1 </a:t>
            </a:r>
            <a:r>
              <a:rPr lang="en-US" sz="2400">
                <a:latin typeface="Times New Roman" charset="0"/>
              </a:rPr>
              <a:t>= 0.05 m, 302.834K</a:t>
            </a:r>
          </a:p>
        </p:txBody>
      </p:sp>
      <p:sp>
        <p:nvSpPr>
          <p:cNvPr id="25" name="Rectangle 61"/>
          <p:cNvSpPr>
            <a:spLocks noChangeArrowheads="1"/>
          </p:cNvSpPr>
          <p:nvPr/>
        </p:nvSpPr>
        <p:spPr bwMode="auto">
          <a:xfrm>
            <a:off x="487466" y="6388184"/>
            <a:ext cx="5238750" cy="39687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r>
              <a:rPr lang="en-US" dirty="0" err="1"/>
              <a:t>PMR:Conduction</a:t>
            </a:r>
            <a:r>
              <a:rPr lang="en-US" dirty="0"/>
              <a:t> through concentric spheres</a:t>
            </a:r>
          </a:p>
        </p:txBody>
      </p:sp>
      <p:pic>
        <p:nvPicPr>
          <p:cNvPr id="26" name="Picture 6" descr="inner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382558" y="3787378"/>
            <a:ext cx="2552237" cy="22677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6580107" y="6276975"/>
            <a:ext cx="24320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O(1.8) with faceting, </a:t>
            </a:r>
          </a:p>
          <a:p>
            <a:pPr algn="ctr"/>
            <a:r>
              <a:rPr lang="en-US" dirty="0"/>
              <a:t>O(2) without</a:t>
            </a:r>
          </a:p>
        </p:txBody>
      </p:sp>
    </p:spTree>
    <p:extLst>
      <p:ext uri="{BB962C8B-B14F-4D97-AF65-F5344CB8AC3E}">
        <p14:creationId xmlns:p14="http://schemas.microsoft.com/office/powerpoint/2010/main" val="323102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Sandia2018_4x3">
  <a:themeElements>
    <a:clrScheme name="Sandia 2018">
      <a:dk1>
        <a:srgbClr val="000000"/>
      </a:dk1>
      <a:lt1>
        <a:srgbClr val="FFFFFF"/>
      </a:lt1>
      <a:dk2>
        <a:srgbClr val="005376"/>
      </a:dk2>
      <a:lt2>
        <a:srgbClr val="E7E6E6"/>
      </a:lt2>
      <a:accent1>
        <a:srgbClr val="008E74"/>
      </a:accent1>
      <a:accent2>
        <a:srgbClr val="6CB312"/>
      </a:accent2>
      <a:accent3>
        <a:srgbClr val="FFA033"/>
      </a:accent3>
      <a:accent4>
        <a:srgbClr val="A92C00"/>
      </a:accent4>
      <a:accent5>
        <a:srgbClr val="7D0D7C"/>
      </a:accent5>
      <a:accent6>
        <a:srgbClr val="00ADD0"/>
      </a:accent6>
      <a:hlink>
        <a:srgbClr val="0563C1"/>
      </a:hlink>
      <a:folHlink>
        <a:srgbClr val="954F72"/>
      </a:folHlink>
    </a:clrScheme>
    <a:fontScheme name="Garamond-Trebuchet MS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ndia2018" id="{0FFEE870-C493-D14B-ABEE-ECDD0A28A84D}" vid="{651A9348-1C84-5A4F-98B3-A94AD4D118C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Sandia2018</Template>
  <TotalTime>3408</TotalTime>
  <Words>1460</Words>
  <Application>Microsoft Macintosh PowerPoint</Application>
  <PresentationFormat>On-screen Show (4:3)</PresentationFormat>
  <Paragraphs>297</Paragraphs>
  <Slides>18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31" baseType="lpstr">
      <vt:lpstr>Arial</vt:lpstr>
      <vt:lpstr>Calibri</vt:lpstr>
      <vt:lpstr>Cambria Math</vt:lpstr>
      <vt:lpstr>Garamond</vt:lpstr>
      <vt:lpstr>Gill Sans MT</vt:lpstr>
      <vt:lpstr>Source Sans Pro</vt:lpstr>
      <vt:lpstr>symbol</vt:lpstr>
      <vt:lpstr>symbol</vt:lpstr>
      <vt:lpstr>Times New Roman</vt:lpstr>
      <vt:lpstr>Trebuchet MS</vt:lpstr>
      <vt:lpstr>Wingdings</vt:lpstr>
      <vt:lpstr>Sandia2018_4x3</vt:lpstr>
      <vt:lpstr>Equation</vt:lpstr>
      <vt:lpstr>Stanford ME469: Multiphysics Coupling</vt:lpstr>
      <vt:lpstr>Multiphysics Coupling: Outline</vt:lpstr>
      <vt:lpstr>We Live in a Multiphysics World</vt:lpstr>
      <vt:lpstr>Conjugate Heat Transfer Coupling</vt:lpstr>
      <vt:lpstr>Conjugate Heat Transfer Coupling, Equations</vt:lpstr>
      <vt:lpstr>Fluid/CHT Coupling Verification</vt:lpstr>
      <vt:lpstr>Fluids/PMR Coupling</vt:lpstr>
      <vt:lpstr>Fluids/PMR Coupling Equations</vt:lpstr>
      <vt:lpstr>PMR/Thermal Coupling</vt:lpstr>
      <vt:lpstr>PMR/Thermal Coupling Equations</vt:lpstr>
      <vt:lpstr>Stability of Operator Split CHT Approaches</vt:lpstr>
      <vt:lpstr>Conjugate Heat Transfer Coupling: In Practice</vt:lpstr>
      <vt:lpstr>Conjugate Heat Transfer Coupling: Mathematical Construct</vt:lpstr>
      <vt:lpstr>Conjugate Heat Transfer Coupling: Example</vt:lpstr>
      <vt:lpstr>Other Linearization Procedures</vt:lpstr>
      <vt:lpstr>Why not simply monolithic CHT?</vt:lpstr>
      <vt:lpstr>Multiphysics Coupling: Conclusions</vt:lpstr>
      <vt:lpstr>Multiphysics Coupling: Conclusions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Domino, Stefan Paul</cp:lastModifiedBy>
  <cp:revision>84</cp:revision>
  <dcterms:created xsi:type="dcterms:W3CDTF">2017-10-14T01:15:26Z</dcterms:created>
  <dcterms:modified xsi:type="dcterms:W3CDTF">2021-05-25T15:20:14Z</dcterms:modified>
</cp:coreProperties>
</file>